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8" r:id="rId4"/>
  </p:sldMasterIdLst>
  <p:notesMasterIdLst>
    <p:notesMasterId r:id="rId36"/>
  </p:notesMasterIdLst>
  <p:handoutMasterIdLst>
    <p:handoutMasterId r:id="rId37"/>
  </p:handoutMasterIdLst>
  <p:sldIdLst>
    <p:sldId id="290" r:id="rId5"/>
    <p:sldId id="276" r:id="rId6"/>
    <p:sldId id="273" r:id="rId7"/>
    <p:sldId id="297" r:id="rId8"/>
    <p:sldId id="298" r:id="rId9"/>
    <p:sldId id="299" r:id="rId10"/>
    <p:sldId id="300" r:id="rId11"/>
    <p:sldId id="301" r:id="rId12"/>
    <p:sldId id="302" r:id="rId13"/>
    <p:sldId id="304" r:id="rId14"/>
    <p:sldId id="305" r:id="rId15"/>
    <p:sldId id="306" r:id="rId16"/>
    <p:sldId id="307" r:id="rId17"/>
    <p:sldId id="308" r:id="rId18"/>
    <p:sldId id="309" r:id="rId19"/>
    <p:sldId id="310" r:id="rId20"/>
    <p:sldId id="311" r:id="rId21"/>
    <p:sldId id="312" r:id="rId22"/>
    <p:sldId id="332" r:id="rId23"/>
    <p:sldId id="313" r:id="rId24"/>
    <p:sldId id="314" r:id="rId25"/>
    <p:sldId id="315" r:id="rId26"/>
    <p:sldId id="322" r:id="rId27"/>
    <p:sldId id="323" r:id="rId28"/>
    <p:sldId id="324" r:id="rId29"/>
    <p:sldId id="327" r:id="rId30"/>
    <p:sldId id="328" r:id="rId31"/>
    <p:sldId id="329" r:id="rId32"/>
    <p:sldId id="331" r:id="rId33"/>
    <p:sldId id="330" r:id="rId34"/>
    <p:sldId id="325" r:id="rId35"/>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21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483" autoAdjust="0"/>
    <p:restoredTop sz="85602" autoAdjust="0"/>
  </p:normalViewPr>
  <p:slideViewPr>
    <p:cSldViewPr snapToGrid="0">
      <p:cViewPr varScale="1">
        <p:scale>
          <a:sx n="160" d="100"/>
          <a:sy n="160" d="100"/>
        </p:scale>
        <p:origin x="1112" y="184"/>
      </p:cViewPr>
      <p:guideLst/>
    </p:cSldViewPr>
  </p:slideViewPr>
  <p:notesTextViewPr>
    <p:cViewPr>
      <p:scale>
        <a:sx n="1" d="1"/>
        <a:sy n="1" d="1"/>
      </p:scale>
      <p:origin x="0" y="0"/>
    </p:cViewPr>
  </p:notesTextViewPr>
  <p:notesViewPr>
    <p:cSldViewPr snapToGrid="0" showGuides="1">
      <p:cViewPr varScale="1">
        <p:scale>
          <a:sx n="88" d="100"/>
          <a:sy n="88" d="100"/>
        </p:scale>
        <p:origin x="29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9A4800A-1E13-47B3-A8C5-47593494E0CD}" type="datetime1">
              <a:rPr lang="fr-FR" smtClean="0"/>
              <a:t>21/05/2024</a:t>
            </a:fld>
            <a:endParaRPr lang="fr-FR" dirty="0"/>
          </a:p>
        </p:txBody>
      </p:sp>
      <p:sp>
        <p:nvSpPr>
          <p:cNvPr id="4" name="Espace réservé du pied de page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8CD4AB-B9A2-4248-B31F-8EBC71546D8D}" type="slidenum">
              <a:rPr lang="fr-FR" smtClean="0"/>
              <a:t>‹N°›</a:t>
            </a:fld>
            <a:endParaRPr lang="fr-FR" dirty="0"/>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4EA81A4-DC93-4E9D-AFA2-8EDDBE5CFBD0}" type="datetime1">
              <a:rPr lang="fr-FR" noProof="0" smtClean="0"/>
              <a:t>21/05/2024</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ABE9C73-6CDE-45E2-97F8-E3C5308FA232}" type="slidenum">
              <a:rPr lang="fr-FR" noProof="0" smtClean="0"/>
              <a:t>‹N°›</a:t>
            </a:fld>
            <a:endParaRPr lang="fr-FR" noProof="0" dirty="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a:t>
            </a:fld>
            <a:endParaRPr lang="fr-FR" dirty="0"/>
          </a:p>
        </p:txBody>
      </p:sp>
    </p:spTree>
    <p:extLst>
      <p:ext uri="{BB962C8B-B14F-4D97-AF65-F5344CB8AC3E}">
        <p14:creationId xmlns:p14="http://schemas.microsoft.com/office/powerpoint/2010/main" val="156747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a:t>
            </a:fld>
            <a:endParaRPr lang="fr-FR" dirty="0"/>
          </a:p>
        </p:txBody>
      </p:sp>
    </p:spTree>
    <p:extLst>
      <p:ext uri="{BB962C8B-B14F-4D97-AF65-F5344CB8AC3E}">
        <p14:creationId xmlns:p14="http://schemas.microsoft.com/office/powerpoint/2010/main" val="149280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a:t>
            </a:fld>
            <a:endParaRPr lang="fr-FR" dirty="0"/>
          </a:p>
        </p:txBody>
      </p:sp>
    </p:spTree>
    <p:extLst>
      <p:ext uri="{BB962C8B-B14F-4D97-AF65-F5344CB8AC3E}">
        <p14:creationId xmlns:p14="http://schemas.microsoft.com/office/powerpoint/2010/main" val="94200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a:t>
            </a:fld>
            <a:endParaRPr lang="fr-FR" dirty="0"/>
          </a:p>
        </p:txBody>
      </p:sp>
    </p:spTree>
    <p:extLst>
      <p:ext uri="{BB962C8B-B14F-4D97-AF65-F5344CB8AC3E}">
        <p14:creationId xmlns:p14="http://schemas.microsoft.com/office/powerpoint/2010/main" val="365674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23</a:t>
            </a:fld>
            <a:endParaRPr lang="fr-FR" dirty="0"/>
          </a:p>
        </p:txBody>
      </p:sp>
    </p:spTree>
    <p:extLst>
      <p:ext uri="{BB962C8B-B14F-4D97-AF65-F5344CB8AC3E}">
        <p14:creationId xmlns:p14="http://schemas.microsoft.com/office/powerpoint/2010/main" val="156747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24</a:t>
            </a:fld>
            <a:endParaRPr lang="fr-FR" dirty="0"/>
          </a:p>
        </p:txBody>
      </p:sp>
    </p:spTree>
    <p:extLst>
      <p:ext uri="{BB962C8B-B14F-4D97-AF65-F5344CB8AC3E}">
        <p14:creationId xmlns:p14="http://schemas.microsoft.com/office/powerpoint/2010/main" val="1492805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e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necteur droit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fr-FR" noProof="0"/>
              <a:t>Modifiez le style du titre</a:t>
            </a:r>
            <a:endParaRPr lang="fr-FR" noProof="0" dirty="0"/>
          </a:p>
        </p:txBody>
      </p:sp>
      <p:sp>
        <p:nvSpPr>
          <p:cNvPr id="3" name="Sous-titre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endParaRPr lang="fr-FR" noProof="0" dirty="0"/>
          </a:p>
        </p:txBody>
      </p:sp>
      <p:sp>
        <p:nvSpPr>
          <p:cNvPr id="20" name="Espace réservé de la date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C3C7DDA6-355A-0A44-9D61-2F6EC7F97CB3}" type="datetime1">
              <a:rPr lang="fr-FR" noProof="0" smtClean="0"/>
              <a:t>21/05/2024</a:t>
            </a:fld>
            <a:endParaRPr lang="fr-FR" noProof="0" dirty="0"/>
          </a:p>
        </p:txBody>
      </p:sp>
      <p:sp>
        <p:nvSpPr>
          <p:cNvPr id="21" name="Espace réservé du pied de page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r>
              <a:rPr lang="fr-FR" noProof="0"/>
              <a:t>Les Ateliers BOUILLON  -  58 Boulevard Charles de Gaulle 64140 LONS  -  05 59 72 24 28  -  be-conception@ateliers-bouillon.fr  -  www.ateliers-bouillon.fr </a:t>
            </a:r>
            <a:endParaRPr lang="fr-FR" noProof="0" dirty="0"/>
          </a:p>
        </p:txBody>
      </p:sp>
      <p:sp>
        <p:nvSpPr>
          <p:cNvPr id="22" name="Espace réservé du numéro de diapositive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98201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u avec légen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hasCustomPrompt="1"/>
          </p:nvPr>
        </p:nvSpPr>
        <p:spPr>
          <a:xfrm>
            <a:off x="8458200" y="2336800"/>
            <a:ext cx="3161963" cy="3606800"/>
          </a:xfrm>
        </p:spPr>
        <p:txBody>
          <a:bodyPr rtlCol="0">
            <a:normAutofit/>
          </a:bodyPr>
          <a:lstStyle>
            <a:lvl1pPr marL="0" indent="0" rtl="0">
              <a:lnSpc>
                <a:spcPct val="110000"/>
              </a:lnSpc>
              <a:spcBef>
                <a:spcPts val="800"/>
              </a:spcBef>
              <a:buNone/>
              <a:defRPr sz="18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8" name="Espace réservé de la date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7EF337AC-3A83-2E45-8FFD-985CEBCA7DAA}" type="datetime1">
              <a:rPr lang="fr-FR" noProof="0" smtClean="0"/>
              <a:t>21/05/2024</a:t>
            </a:fld>
            <a:endParaRPr lang="fr-FR" noProof="0" dirty="0"/>
          </a:p>
        </p:txBody>
      </p:sp>
      <p:sp>
        <p:nvSpPr>
          <p:cNvPr id="9" name="Espace réservé du pied de page 8"/>
          <p:cNvSpPr>
            <a:spLocks noGrp="1"/>
          </p:cNvSpPr>
          <p:nvPr>
            <p:ph type="ftr" sz="quarter" idx="11"/>
          </p:nvPr>
        </p:nvSpPr>
        <p:spPr>
          <a:xfrm>
            <a:off x="685801" y="6035040"/>
            <a:ext cx="4584700" cy="365760"/>
          </a:xfrm>
        </p:spPr>
        <p:txBody>
          <a:bodyPr rtlCol="0"/>
          <a:lstStyle>
            <a:lvl1pPr algn="l">
              <a:defRPr/>
            </a:lvl1pPr>
          </a:lstStyle>
          <a:p>
            <a:pPr rtl="0"/>
            <a:r>
              <a:rPr lang="fr-FR" noProof="0"/>
              <a:t>Les Ateliers BOUILLON  -  58 Boulevard Charles de Gaulle 64140 LONS  -  05 59 72 24 28  -  be-conception@ateliers-bouillon.fr  -  www.ateliers-bouillon.fr </a:t>
            </a:r>
            <a:endParaRPr lang="fr-FR" noProof="0" dirty="0"/>
          </a:p>
        </p:txBody>
      </p:sp>
      <p:sp>
        <p:nvSpPr>
          <p:cNvPr id="11" name="Espace réservé du numéro de diapositiv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5468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Image avec légen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7A40E7-331A-409D-8385-D6893D1EA86A}"/>
              </a:ext>
            </a:extLst>
          </p:cNvPr>
          <p:cNvSpPr/>
          <p:nvPr userDrawn="1"/>
        </p:nvSpPr>
        <p:spPr>
          <a:xfrm>
            <a:off x="948394" y="941695"/>
            <a:ext cx="5452526"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4" name="Espace réservé d’image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rtlCol="0">
            <a:noAutofit/>
          </a:bodyPr>
          <a:lstStyle>
            <a:lvl1pPr marL="0" indent="0" algn="ctr">
              <a:buNone/>
              <a:defRPr/>
            </a:lvl1pPr>
          </a:lstStyle>
          <a:p>
            <a:pPr rtl="0"/>
            <a:r>
              <a:rPr lang="fr-FR" noProof="0"/>
              <a:t>Cliquez sur l'icône pour ajouter une image</a:t>
            </a:r>
            <a:endParaRPr lang="fr-FR" noProof="0" dirty="0"/>
          </a:p>
        </p:txBody>
      </p:sp>
      <p:sp>
        <p:nvSpPr>
          <p:cNvPr id="8" name="Espace réservé de la date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D92CB6E7-027B-D44D-9B11-2E648A84AAD3}" type="datetime1">
              <a:rPr lang="fr-FR" noProof="0" smtClean="0"/>
              <a:t>21/05/2024</a:t>
            </a:fld>
            <a:endParaRPr lang="fr-FR" noProof="0" dirty="0"/>
          </a:p>
        </p:txBody>
      </p:sp>
      <p:sp>
        <p:nvSpPr>
          <p:cNvPr id="9" name="Espace réservé du pied de page 8"/>
          <p:cNvSpPr>
            <a:spLocks noGrp="1"/>
          </p:cNvSpPr>
          <p:nvPr>
            <p:ph type="ftr" sz="quarter" idx="11"/>
          </p:nvPr>
        </p:nvSpPr>
        <p:spPr>
          <a:xfrm>
            <a:off x="685801" y="6035040"/>
            <a:ext cx="4584700" cy="365760"/>
          </a:xfrm>
        </p:spPr>
        <p:txBody>
          <a:bodyPr rtlCol="0"/>
          <a:lstStyle>
            <a:lvl1pPr algn="l">
              <a:defRPr/>
            </a:lvl1pPr>
          </a:lstStyle>
          <a:p>
            <a:pPr rtl="0"/>
            <a:r>
              <a:rPr lang="fr-FR" noProof="0"/>
              <a:t>Les Ateliers BOUILLON  -  58 Boulevard Charles de Gaulle 64140 LONS  -  05 59 72 24 28  -  be-conception@ateliers-bouillon.fr  -  www.ateliers-bouillon.fr </a:t>
            </a:r>
            <a:endParaRPr lang="fr-FR" noProof="0" dirty="0"/>
          </a:p>
        </p:txBody>
      </p:sp>
      <p:sp>
        <p:nvSpPr>
          <p:cNvPr id="11" name="Espace réservé du numéro de diapositiv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
        <p:nvSpPr>
          <p:cNvPr id="22" name="Espace réservé du contenu 3">
            <a:extLst>
              <a:ext uri="{FF2B5EF4-FFF2-40B4-BE49-F238E27FC236}">
                <a16:creationId xmlns:a16="http://schemas.microsoft.com/office/drawing/2014/main" id="{6E7077FF-6FAE-4A98-862F-3A2F931B9589}"/>
              </a:ext>
            </a:extLst>
          </p:cNvPr>
          <p:cNvSpPr>
            <a:spLocks noGrp="1"/>
          </p:cNvSpPr>
          <p:nvPr>
            <p:ph sz="half" idx="13" hasCustomPrompt="1"/>
          </p:nvPr>
        </p:nvSpPr>
        <p:spPr>
          <a:xfrm>
            <a:off x="1357950" y="2852792"/>
            <a:ext cx="4633415" cy="2572193"/>
          </a:xfrm>
        </p:spPr>
        <p:txBody>
          <a:bodyPr vert="horz" lIns="91440" tIns="45720" rIns="91440" bIns="45720" rtlCol="0">
            <a:normAutofit/>
          </a:bodyPr>
          <a:lstStyle>
            <a:lvl1pPr marL="0" indent="0" rtl="0">
              <a:buNone/>
              <a:defRPr>
                <a:solidFill>
                  <a:schemeClr val="bg1"/>
                </a:solidFill>
              </a:defRPr>
            </a:lvl1pPr>
          </a:lstStyle>
          <a:p>
            <a:pPr lvl="0" rtl="0"/>
            <a:r>
              <a:rPr lang="fr-FR" noProof="0" dirty="0"/>
              <a:t>Modifiez les styles du texte du masque</a:t>
            </a:r>
          </a:p>
        </p:txBody>
      </p:sp>
      <p:sp>
        <p:nvSpPr>
          <p:cNvPr id="23" name="Rectangle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 name="Titre 1"/>
          <p:cNvSpPr>
            <a:spLocks noGrp="1"/>
          </p:cNvSpPr>
          <p:nvPr>
            <p:ph type="title"/>
          </p:nvPr>
        </p:nvSpPr>
        <p:spPr>
          <a:xfrm>
            <a:off x="1357950" y="1352804"/>
            <a:ext cx="4633415" cy="1333641"/>
          </a:xfrm>
        </p:spPr>
        <p:txBody>
          <a:bodyPr rtlCol="0" anchor="b">
            <a:norm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pPr rtl="0"/>
            <a:r>
              <a:rPr lang="fr-FR" noProof="0"/>
              <a:t>Modifiez le style du titre</a:t>
            </a:r>
            <a:endParaRPr lang="fr-FR" noProof="0" dirty="0"/>
          </a:p>
        </p:txBody>
      </p:sp>
    </p:spTree>
    <p:extLst>
      <p:ext uri="{BB962C8B-B14F-4D97-AF65-F5344CB8AC3E}">
        <p14:creationId xmlns:p14="http://schemas.microsoft.com/office/powerpoint/2010/main" val="281113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image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5" name="Espace réservé de la date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57D18FBA-A43B-A947-AC46-D9AF0BF08887}" type="datetime1">
              <a:rPr lang="fr-FR" noProof="0" smtClean="0"/>
              <a:t>21/05/2024</a:t>
            </a:fld>
            <a:endParaRPr lang="fr-FR" noProof="0" dirty="0"/>
          </a:p>
        </p:txBody>
      </p:sp>
      <p:sp>
        <p:nvSpPr>
          <p:cNvPr id="6" name="Espace réservé du pied de page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r>
              <a:rPr lang="fr-FR" noProof="0"/>
              <a:t>Les Ateliers BOUILLON  -  58 Boulevard Charles de Gaulle 64140 LONS  -  05 59 72 24 28  -  be-conception@ateliers-bouillon.fr  -  www.ateliers-bouillon.fr </a:t>
            </a:r>
            <a:endParaRPr lang="fr-FR" noProof="0" dirty="0"/>
          </a:p>
        </p:txBody>
      </p:sp>
      <p:sp>
        <p:nvSpPr>
          <p:cNvPr id="7" name="Espace réservé du numéro de diapositive 6"/>
          <p:cNvSpPr>
            <a:spLocks noGrp="1"/>
          </p:cNvSpPr>
          <p:nvPr>
            <p:ph type="sldNum" sz="quarter" idx="12"/>
          </p:nvPr>
        </p:nvSpPr>
        <p:spPr>
          <a:xfrm>
            <a:off x="10396728" y="6035040"/>
            <a:ext cx="1225296" cy="365760"/>
          </a:xfrm>
        </p:spPr>
        <p:txBody>
          <a:bodyPr rtlCol="0"/>
          <a:lstStyle/>
          <a:p>
            <a:pPr rtl="0"/>
            <a:fld id="{34B7E4EF-A1BD-40F4-AB7B-04F084DD991D}" type="slidenum">
              <a:rPr lang="fr-FR" noProof="0" smtClean="0"/>
              <a:t>‹N°›</a:t>
            </a:fld>
            <a:endParaRPr lang="fr-FR" noProof="0"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fr-FR" noProof="0"/>
              <a:t>Modifiez le style du titre</a:t>
            </a:r>
            <a:endParaRPr lang="fr-FR" noProof="0" dirty="0"/>
          </a:p>
        </p:txBody>
      </p:sp>
      <p:sp>
        <p:nvSpPr>
          <p:cNvPr id="4" name="Espace réservé du texte 3"/>
          <p:cNvSpPr>
            <a:spLocks noGrp="1"/>
          </p:cNvSpPr>
          <p:nvPr>
            <p:ph type="body" sz="half" idx="2" hasCustomPrompt="1"/>
          </p:nvPr>
        </p:nvSpPr>
        <p:spPr>
          <a:xfrm>
            <a:off x="8477250" y="2386584"/>
            <a:ext cx="3144774" cy="3511296"/>
          </a:xfrm>
        </p:spPr>
        <p:txBody>
          <a:bodyPr rtlCol="0">
            <a:normAutofit/>
          </a:bodyPr>
          <a:lstStyle>
            <a:lvl1pPr marL="0" indent="0" algn="l" rtl="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Tree>
    <p:extLst>
      <p:ext uri="{BB962C8B-B14F-4D97-AF65-F5344CB8AC3E}">
        <p14:creationId xmlns:p14="http://schemas.microsoft.com/office/powerpoint/2010/main" val="24010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3D79CE32-E3B9-CE44-8410-FE120E4365BA}" type="datetime1">
              <a:rPr lang="fr-FR" noProof="0" smtClean="0"/>
              <a:t>21/05/2024</a:t>
            </a:fld>
            <a:endParaRPr lang="fr-FR" noProof="0" dirty="0"/>
          </a:p>
        </p:txBody>
      </p:sp>
      <p:sp>
        <p:nvSpPr>
          <p:cNvPr id="5" name="Espace réservé du pied de page 4"/>
          <p:cNvSpPr>
            <a:spLocks noGrp="1"/>
          </p:cNvSpPr>
          <p:nvPr>
            <p:ph type="ftr" sz="quarter" idx="11"/>
          </p:nvPr>
        </p:nvSpPr>
        <p:spPr/>
        <p:txBody>
          <a:bodyPr rtlCol="0"/>
          <a:lstStyle/>
          <a:p>
            <a:pPr rtl="0"/>
            <a:r>
              <a:rPr lang="fr-FR" noProof="0"/>
              <a:t>Les Ateliers BOUILLON  -  58 Boulevard Charles de Gaulle 64140 LONS  -  05 59 72 24 28  -  be-conception@ateliers-bouillon.fr  -  www.ateliers-bouillon.fr </a:t>
            </a:r>
            <a:endParaRPr lang="fr-FR" noProof="0" dirty="0"/>
          </a:p>
        </p:txBody>
      </p:sp>
      <p:sp>
        <p:nvSpPr>
          <p:cNvPr id="6" name="Espace réservé du numéro de diapositive 5"/>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62855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fr-FR" noProof="0"/>
              <a:t>Modifiez le style du titre</a:t>
            </a:r>
            <a:endParaRPr lang="fr-FR" noProof="0" dirty="0"/>
          </a:p>
        </p:txBody>
      </p:sp>
      <p:grpSp>
        <p:nvGrpSpPr>
          <p:cNvPr id="16" name="Groupe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necteur droit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Espace réservé du texte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sp>
        <p:nvSpPr>
          <p:cNvPr id="4" name="Espace réservé de la date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C3A562BC-7378-D64C-81C9-4300E08A506E}" type="datetime1">
              <a:rPr lang="fr-FR" noProof="0" smtClean="0"/>
              <a:t>21/05/2024</a:t>
            </a:fld>
            <a:endParaRPr lang="fr-FR" noProof="0" dirty="0"/>
          </a:p>
        </p:txBody>
      </p:sp>
      <p:sp>
        <p:nvSpPr>
          <p:cNvPr id="5" name="Espace réservé du pied de page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r>
              <a:rPr lang="fr-FR" noProof="0"/>
              <a:t>Les Ateliers BOUILLON  -  58 Boulevard Charles de Gaulle 64140 LONS  -  05 59 72 24 28  -  be-conception@ateliers-bouillon.fr  -  www.ateliers-bouillon.fr </a:t>
            </a:r>
            <a:endParaRPr lang="fr-FR" noProof="0" dirty="0"/>
          </a:p>
        </p:txBody>
      </p:sp>
      <p:sp>
        <p:nvSpPr>
          <p:cNvPr id="6" name="Espace réservé du numéro de diapositive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8703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A4BA7EB0-662B-1A4E-94E5-F77D08B0F204}" type="datetime1">
              <a:rPr lang="fr-FR" noProof="0" smtClean="0"/>
              <a:t>21/05/2024</a:t>
            </a:fld>
            <a:endParaRPr lang="fr-FR" noProof="0" dirty="0"/>
          </a:p>
        </p:txBody>
      </p:sp>
      <p:sp>
        <p:nvSpPr>
          <p:cNvPr id="6" name="Espace réservé du pied de page 5"/>
          <p:cNvSpPr>
            <a:spLocks noGrp="1"/>
          </p:cNvSpPr>
          <p:nvPr>
            <p:ph type="ftr" sz="quarter" idx="11"/>
          </p:nvPr>
        </p:nvSpPr>
        <p:spPr/>
        <p:txBody>
          <a:bodyPr rtlCol="0"/>
          <a:lstStyle/>
          <a:p>
            <a:pPr rtl="0"/>
            <a:r>
              <a:rPr lang="fr-FR" noProof="0"/>
              <a:t>Les Ateliers BOUILLON  -  58 Boulevard Charles de Gaulle 64140 LONS  -  05 59 72 24 28  -  be-conception@ateliers-bouillon.fr  -  www.ateliers-bouillon.fr </a:t>
            </a:r>
            <a:endParaRPr lang="fr-FR" noProof="0" dirty="0"/>
          </a:p>
        </p:txBody>
      </p:sp>
      <p:sp>
        <p:nvSpPr>
          <p:cNvPr id="7" name="Espace réservé du numéro de diapositive 6"/>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230555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12" name="Espace réservé d’image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rtlCol="0" anchor="ctr" anchorCtr="0"/>
          <a:lstStyle>
            <a:lvl1pPr marL="0" indent="0" algn="ctr">
              <a:buNone/>
              <a:defRPr/>
            </a:lvl1pPr>
          </a:lstStyle>
          <a:p>
            <a:pPr rtl="0"/>
            <a:r>
              <a:rPr lang="fr-FR" noProof="0"/>
              <a:t>Cliquez sur l'icône pour ajouter une image</a:t>
            </a:r>
            <a:endParaRPr lang="fr-FR" noProof="0" dirty="0"/>
          </a:p>
        </p:txBody>
      </p:sp>
      <p:sp>
        <p:nvSpPr>
          <p:cNvPr id="10" name="Espace réservé à l’image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8"/>
            <a:ext cx="5243512" cy="3748087"/>
          </a:xfrm>
        </p:spPr>
        <p:txBody>
          <a:bodyPr rtlCol="0" anchor="ctr" anchorCtr="0"/>
          <a:lstStyle>
            <a:lvl1pPr marL="0" indent="0" algn="ctr">
              <a:buNone/>
              <a:defRPr/>
            </a:lvl1pPr>
          </a:lstStyle>
          <a:p>
            <a:pPr rtl="0"/>
            <a:r>
              <a:rPr lang="fr-FR" noProof="0"/>
              <a:t>Cliquez sur l'icône pour ajouter une image</a:t>
            </a:r>
            <a:endParaRPr lang="fr-FR" noProof="0" dirty="0"/>
          </a:p>
        </p:txBody>
      </p:sp>
      <p:sp>
        <p:nvSpPr>
          <p:cNvPr id="8" name="Titre 7"/>
          <p:cNvSpPr>
            <a:spLocks noGrp="1"/>
          </p:cNvSpPr>
          <p:nvPr>
            <p:ph type="title"/>
          </p:nvPr>
        </p:nvSpPr>
        <p:spPr/>
        <p:txBody>
          <a:bodyPr rtlCol="0"/>
          <a:lstStyle>
            <a:lvl1pPr>
              <a:defRPr>
                <a:solidFill>
                  <a:schemeClr val="bg2">
                    <a:lumMod val="50000"/>
                  </a:schemeClr>
                </a:solidFill>
              </a:defRPr>
            </a:lvl1pPr>
          </a:lstStyle>
          <a:p>
            <a:pPr rtl="0"/>
            <a:r>
              <a:rPr lang="fr-FR" noProof="0"/>
              <a:t>Modifiez le style du titre</a:t>
            </a:r>
            <a:endParaRPr lang="fr-FR" noProof="0" dirty="0"/>
          </a:p>
        </p:txBody>
      </p:sp>
      <p:sp>
        <p:nvSpPr>
          <p:cNvPr id="4" name="Espace réservé du contenu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776E5E34-8243-CE4F-895C-C9C6AE5E942A}" type="datetime1">
              <a:rPr lang="fr-FR" noProof="0" smtClean="0"/>
              <a:t>21/05/2024</a:t>
            </a:fld>
            <a:endParaRPr lang="fr-FR" noProof="0" dirty="0"/>
          </a:p>
        </p:txBody>
      </p:sp>
      <p:sp>
        <p:nvSpPr>
          <p:cNvPr id="6" name="Espace réservé du pied de page 5"/>
          <p:cNvSpPr>
            <a:spLocks noGrp="1"/>
          </p:cNvSpPr>
          <p:nvPr>
            <p:ph type="ftr" sz="quarter" idx="11"/>
          </p:nvPr>
        </p:nvSpPr>
        <p:spPr/>
        <p:txBody>
          <a:bodyPr rtlCol="0"/>
          <a:lstStyle/>
          <a:p>
            <a:pPr rtl="0"/>
            <a:r>
              <a:rPr lang="fr-FR" noProof="0"/>
              <a:t>Les Ateliers BOUILLON  -  58 Boulevard Charles de Gaulle 64140 LONS  -  05 59 72 24 28  -  be-conception@ateliers-bouillon.fr  -  www.ateliers-bouillon.fr </a:t>
            </a:r>
            <a:endParaRPr lang="fr-FR" noProof="0" dirty="0"/>
          </a:p>
        </p:txBody>
      </p:sp>
      <p:sp>
        <p:nvSpPr>
          <p:cNvPr id="7" name="Espace réservé du numéro de diapositive 6"/>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322392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6" name="Espace réservé du contenu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p>
            <a:pPr rtl="0"/>
            <a:fld id="{4712BA4E-CA45-C945-A300-31A6255795AA}" type="datetime1">
              <a:rPr lang="fr-FR" noProof="0" smtClean="0"/>
              <a:t>21/05/2024</a:t>
            </a:fld>
            <a:endParaRPr lang="fr-FR" noProof="0" dirty="0"/>
          </a:p>
        </p:txBody>
      </p:sp>
      <p:sp>
        <p:nvSpPr>
          <p:cNvPr id="8" name="Espace réservé du pied de page 7"/>
          <p:cNvSpPr>
            <a:spLocks noGrp="1"/>
          </p:cNvSpPr>
          <p:nvPr>
            <p:ph type="ftr" sz="quarter" idx="11"/>
          </p:nvPr>
        </p:nvSpPr>
        <p:spPr/>
        <p:txBody>
          <a:bodyPr rtlCol="0"/>
          <a:lstStyle/>
          <a:p>
            <a:pPr rtl="0"/>
            <a:r>
              <a:rPr lang="fr-FR" noProof="0"/>
              <a:t>Les Ateliers BOUILLON  -  58 Boulevard Charles de Gaulle 64140 LONS  -  05 59 72 24 28  -  be-conception@ateliers-bouillon.fr  -  www.ateliers-bouillon.fr </a:t>
            </a:r>
            <a:endParaRPr lang="fr-FR" noProof="0" dirty="0"/>
          </a:p>
        </p:txBody>
      </p:sp>
      <p:sp>
        <p:nvSpPr>
          <p:cNvPr id="9" name="Espace réservé du numéro de diapositive 8"/>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52359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p>
            <a:pPr rtl="0"/>
            <a:fld id="{35B3E1AE-20B8-0F47-A588-C48083D12D78}" type="datetime1">
              <a:rPr lang="fr-FR" noProof="0" smtClean="0"/>
              <a:t>21/05/2024</a:t>
            </a:fld>
            <a:endParaRPr lang="fr-FR" noProof="0" dirty="0"/>
          </a:p>
        </p:txBody>
      </p:sp>
      <p:sp>
        <p:nvSpPr>
          <p:cNvPr id="4" name="Espace réservé du pied de page 3"/>
          <p:cNvSpPr>
            <a:spLocks noGrp="1"/>
          </p:cNvSpPr>
          <p:nvPr>
            <p:ph type="ftr" sz="quarter" idx="11"/>
          </p:nvPr>
        </p:nvSpPr>
        <p:spPr/>
        <p:txBody>
          <a:bodyPr rtlCol="0"/>
          <a:lstStyle/>
          <a:p>
            <a:pPr rtl="0"/>
            <a:r>
              <a:rPr lang="fr-FR" noProof="0"/>
              <a:t>Les Ateliers BOUILLON  -  58 Boulevard Charles de Gaulle 64140 LONS  -  05 59 72 24 28  -  be-conception@ateliers-bouillon.fr  -  www.ateliers-bouillon.fr </a:t>
            </a:r>
            <a:endParaRPr lang="fr-FR" noProof="0" dirty="0"/>
          </a:p>
        </p:txBody>
      </p:sp>
      <p:sp>
        <p:nvSpPr>
          <p:cNvPr id="5" name="Espace réservé du numéro de diapositive 4"/>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375877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8E636506-37CA-FB40-AEDC-9E796D12EC50}" type="datetime1">
              <a:rPr lang="fr-FR" noProof="0" smtClean="0"/>
              <a:t>21/05/2024</a:t>
            </a:fld>
            <a:endParaRPr lang="fr-FR" noProof="0" dirty="0"/>
          </a:p>
        </p:txBody>
      </p:sp>
      <p:sp>
        <p:nvSpPr>
          <p:cNvPr id="3" name="Espace réservé du pied de page 2"/>
          <p:cNvSpPr>
            <a:spLocks noGrp="1"/>
          </p:cNvSpPr>
          <p:nvPr>
            <p:ph type="ftr" sz="quarter" idx="11"/>
          </p:nvPr>
        </p:nvSpPr>
        <p:spPr/>
        <p:txBody>
          <a:bodyPr rtlCol="0"/>
          <a:lstStyle/>
          <a:p>
            <a:pPr rtl="0"/>
            <a:r>
              <a:rPr lang="fr-FR" noProof="0"/>
              <a:t>Les Ateliers BOUILLON  -  58 Boulevard Charles de Gaulle 64140 LONS  -  05 59 72 24 28  -  be-conception@ateliers-bouillon.fr  -  www.ateliers-bouillon.fr </a:t>
            </a:r>
            <a:endParaRPr lang="fr-FR" noProof="0" dirty="0"/>
          </a:p>
        </p:txBody>
      </p:sp>
      <p:sp>
        <p:nvSpPr>
          <p:cNvPr id="4" name="Espace réservé du numéro de diapositive 3"/>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86595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hasCustomPrompt="1"/>
          </p:nvPr>
        </p:nvSpPr>
        <p:spPr>
          <a:xfrm>
            <a:off x="8458200" y="2336800"/>
            <a:ext cx="3161963" cy="3606800"/>
          </a:xfrm>
        </p:spPr>
        <p:txBody>
          <a:bodyPr rtlCol="0">
            <a:normAutofit/>
          </a:bodyPr>
          <a:lstStyle>
            <a:lvl1pPr marL="0" indent="0" rtl="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8" name="Espace réservé de la date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9C1E146D-B094-864B-BFD4-3E6CBF1ACD06}" type="datetime1">
              <a:rPr lang="fr-FR" noProof="0" smtClean="0"/>
              <a:t>21/05/2024</a:t>
            </a:fld>
            <a:endParaRPr lang="fr-FR" noProof="0" dirty="0"/>
          </a:p>
        </p:txBody>
      </p:sp>
      <p:sp>
        <p:nvSpPr>
          <p:cNvPr id="9" name="Espace réservé du pied de page 8"/>
          <p:cNvSpPr>
            <a:spLocks noGrp="1"/>
          </p:cNvSpPr>
          <p:nvPr>
            <p:ph type="ftr" sz="quarter" idx="11"/>
          </p:nvPr>
        </p:nvSpPr>
        <p:spPr>
          <a:xfrm>
            <a:off x="685801" y="6035040"/>
            <a:ext cx="4584700" cy="365760"/>
          </a:xfrm>
        </p:spPr>
        <p:txBody>
          <a:bodyPr rtlCol="0"/>
          <a:lstStyle>
            <a:lvl1pPr algn="l">
              <a:defRPr/>
            </a:lvl1pPr>
          </a:lstStyle>
          <a:p>
            <a:pPr rtl="0"/>
            <a:r>
              <a:rPr lang="fr-FR" noProof="0"/>
              <a:t>Les Ateliers BOUILLON  -  58 Boulevard Charles de Gaulle 64140 LONS  -  05 59 72 24 28  -  be-conception@ateliers-bouillon.fr  -  www.ateliers-bouillon.fr </a:t>
            </a:r>
            <a:endParaRPr lang="fr-FR" noProof="0" dirty="0"/>
          </a:p>
        </p:txBody>
      </p:sp>
      <p:sp>
        <p:nvSpPr>
          <p:cNvPr id="11" name="Espace réservé du numéro de diapositiv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69664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Espace réservé du titre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rtl="0"/>
            <a:fld id="{9D757027-62F6-1A45-ACCD-43AA889FC93C}" type="datetime1">
              <a:rPr lang="fr-FR" noProof="0" smtClean="0"/>
              <a:t>21/05/2024</a:t>
            </a:fld>
            <a:endParaRPr lang="fr-FR" noProof="0" dirty="0"/>
          </a:p>
        </p:txBody>
      </p:sp>
      <p:sp>
        <p:nvSpPr>
          <p:cNvPr id="5" name="Espace réservé du pied de page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pPr rtl="0"/>
            <a:r>
              <a:rPr lang="fr-FR" noProof="0"/>
              <a:t>Les Ateliers BOUILLON  -  58 Boulevard Charles de Gaulle 64140 LONS  -  05 59 72 24 28  -  be-conception@ateliers-bouillon.fr  -  www.ateliers-bouillon.fr </a:t>
            </a:r>
            <a:endParaRPr lang="fr-FR" noProof="0" dirty="0"/>
          </a:p>
        </p:txBody>
      </p:sp>
      <p:sp>
        <p:nvSpPr>
          <p:cNvPr id="6" name="Espace réservé du numéro de diapositive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9" r:id="rId5"/>
    <p:sldLayoutId id="2147483730" r:id="rId6"/>
    <p:sldLayoutId id="2147483736" r:id="rId7"/>
    <p:sldLayoutId id="2147483737" r:id="rId8"/>
    <p:sldLayoutId id="2147483727" r:id="rId9"/>
    <p:sldLayoutId id="2147483741" r:id="rId10"/>
    <p:sldLayoutId id="2147483740" r:id="rId11"/>
    <p:sldLayoutId id="2147483728" r:id="rId12"/>
  </p:sldLayoutIdLst>
  <p:hf hd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ateliers-bouillon.fr/" TargetMode="External"/><Relationship Id="rId4" Type="http://schemas.openxmlformats.org/officeDocument/2006/relationships/hyperlink" Target="mailto:be-conception@ateliers-bouillon.fr"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mailto:jm.bouillon@ateliers-bouillon.fr" TargetMode="External"/><Relationship Id="rId5" Type="http://schemas.openxmlformats.org/officeDocument/2006/relationships/hyperlink" Target="https://www.dropbox.com/sh/2as05u3oi4g9ool/AACPpx1bkjgymRLjYfggssxIa?dl=0"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8" Type="http://schemas.openxmlformats.org/officeDocument/2006/relationships/hyperlink" Target="mailto:comptabilite@ateliers-bouillon.fr" TargetMode="External"/><Relationship Id="rId3" Type="http://schemas.openxmlformats.org/officeDocument/2006/relationships/hyperlink" Target="http://www.ateliers-bouillon.fr/" TargetMode="External"/><Relationship Id="rId7" Type="http://schemas.openxmlformats.org/officeDocument/2006/relationships/hyperlink" Target="mailto:secretariat@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mailto:alain.ros@ateliers-bouillon.fr" TargetMode="External"/><Relationship Id="rId5" Type="http://schemas.openxmlformats.org/officeDocument/2006/relationships/hyperlink" Target="mailto:be-conception1@ateliers-bouillon.fr" TargetMode="External"/><Relationship Id="rId4" Type="http://schemas.openxmlformats.org/officeDocument/2006/relationships/image" Target="../media/image4.jpg"/><Relationship Id="rId9" Type="http://schemas.openxmlformats.org/officeDocument/2006/relationships/hyperlink" Target="mailto:jm.bouillon@ateliers-bouillon.fr"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dropbox.com/sh/5wme6we5qy52l4p/AAAJ52DF_YtoUP6-tCnVr6j0a?dl=0" TargetMode="External"/><Relationship Id="rId3" Type="http://schemas.openxmlformats.org/officeDocument/2006/relationships/hyperlink" Target="http://www.ateliers-bouillon.fr/" TargetMode="External"/><Relationship Id="rId7" Type="http://schemas.openxmlformats.org/officeDocument/2006/relationships/hyperlink" Target="https://www.dropbox.com/sh/8h02mpcl8wl6p58/AADqjNaGkSXuXxNluCR6kQgXa?dl=0"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www.dropbox.com/sh/2as05u3oi4g9ool/AACPpx1bkjgymRLjYfggssxIa?dl=0" TargetMode="External"/><Relationship Id="rId5" Type="http://schemas.openxmlformats.org/officeDocument/2006/relationships/hyperlink" Target="https://www.dropbox.com/sh/mx1ad2c9irlfwos/AADT0UG4YylGKZkZ0foVVF3Na?dl=0" TargetMode="External"/><Relationship Id="rId4" Type="http://schemas.openxmlformats.org/officeDocument/2006/relationships/image" Target="../media/image4.jpg"/><Relationship Id="rId9" Type="http://schemas.openxmlformats.org/officeDocument/2006/relationships/hyperlink" Target="https://www.dropbox.com/sh/744vgqn4mo4r6gx/AACSxrVvjn7GG2LQHsy_4k6Ia?dl=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csocloud.page.link/TCzL" TargetMode="External"/><Relationship Id="rId5" Type="http://schemas.openxmlformats.org/officeDocument/2006/relationships/hyperlink" Target="https://csocloud.page.link/cxy7" TargetMode="Externa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tour.panoee.com/brouard/64870e0af5dce9f9f5bbb4e5" TargetMode="External"/><Relationship Id="rId5" Type="http://schemas.openxmlformats.org/officeDocument/2006/relationships/hyperlink" Target="https://webobook.com/public/63da84fe00b9216900731752,en" TargetMode="External"/><Relationship Id="rId4" Type="http://schemas.openxmlformats.org/officeDocument/2006/relationships/hyperlink" Target="https://www.dropbox.com/sh/tc3kjskueetw3i6/AAAwR7CH8x97yjRst8YSgMwia?dl=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be-conception@ateliers-bouillon.fr"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hyperlink" Target="http://www.ateliers-bouillon.fr/"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7" Type="http://schemas.openxmlformats.org/officeDocument/2006/relationships/hyperlink" Target="https://www.dropbox.com/s/1yp551yz5mmico0/V%201.mp4?dl=0"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www.dropbox.com/sh/nog0b30ogmpxhq1/AACGDtvG4GNd3kusZdBeCsn3a?dl=0" TargetMode="External"/><Relationship Id="rId5" Type="http://schemas.openxmlformats.org/officeDocument/2006/relationships/image" Target="../media/image20.jp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ateliers-bouillon.fr/" TargetMode="External"/><Relationship Id="rId4" Type="http://schemas.openxmlformats.org/officeDocument/2006/relationships/hyperlink" Target="mailto:be-conception@ateliers-bouillon.fr"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be-conception@ateliers-bouillon.fr"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hyperlink" Target="http://www.ateliers-bouillon.fr/"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7" Type="http://schemas.openxmlformats.org/officeDocument/2006/relationships/hyperlink" Target="https://www.dropbox.com/sh/kjwewq013kbnab7/AAC3n7Ai1Z1imVfpQu1O2SRKa?dl=0"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www.dropbox.com/sh/hno3vk3rdn6oymb/AAAFcwLiXa9C2TcTPqOCNRlra?dl=0" TargetMode="External"/><Relationship Id="rId5" Type="http://schemas.openxmlformats.org/officeDocument/2006/relationships/hyperlink" Target="https://my.matterport.com/show/?m=kVueEE7Kz7r" TargetMode="Externa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hyperlink" Target="https://www.dropbox.com/sh/fgjq1yi7r82ko05/AADyDByn4FdNqjGCOYFLt9iIa?dl=0" TargetMode="External"/><Relationship Id="rId3" Type="http://schemas.openxmlformats.org/officeDocument/2006/relationships/hyperlink" Target="http://www.ateliers-bouillon.fr/" TargetMode="External"/><Relationship Id="rId7" Type="http://schemas.openxmlformats.org/officeDocument/2006/relationships/hyperlink" Target="https://www.dropbox.com/sh/t50okz8xlu4gagi/AAD8h9ehlmaka7ggYO3x76ava?dl=0"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my.matterport.com/show/?m=3Tsv9za97mp" TargetMode="External"/><Relationship Id="rId5" Type="http://schemas.openxmlformats.org/officeDocument/2006/relationships/hyperlink" Target="https://my.matterport.com/show/?m=ZKUQGHfXJq9" TargetMode="External"/><Relationship Id="rId4" Type="http://schemas.openxmlformats.org/officeDocument/2006/relationships/image" Target="../media/image4.jpg"/><Relationship Id="rId9" Type="http://schemas.openxmlformats.org/officeDocument/2006/relationships/hyperlink" Target="https://www.dropbox.com/sh/bcver9fte4gizzf/AAAT1Do3XEc7_Op2tvNraSjNa?dl=0"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dropbox.com/sh/35m1y0xlb4fi6zb/AACZUnIn044t5YNq4lTc33q1a?dl=0" TargetMode="External"/><Relationship Id="rId3" Type="http://schemas.openxmlformats.org/officeDocument/2006/relationships/hyperlink" Target="http://www.ateliers-bouillon.fr/" TargetMode="External"/><Relationship Id="rId7" Type="http://schemas.openxmlformats.org/officeDocument/2006/relationships/hyperlink" Target="https://www.dropbox.com/sh/by2wcegmgheyrtf/AADKTvRUfgoFYRimceaO_FmXa?dl=0"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www.dropbox.com/sh/p78jkkoyoakf1e1/AABZ4l7ceVxFZ_9JzB2WYcw5a?dl=0" TargetMode="External"/><Relationship Id="rId5" Type="http://schemas.openxmlformats.org/officeDocument/2006/relationships/hyperlink" Target="https://my.matterport.com/show/?m=SG9gwtyjbxT" TargetMode="Externa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7" Type="http://schemas.openxmlformats.org/officeDocument/2006/relationships/hyperlink" Target="https://www.dropbox.com/sh/vwqflhc3r0pklua/AAADD56LdOLtOvFw9QNIzAqLa?dl=0"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www.dropbox.com/sh/6h9bla58a5yweqn/AAAuVsop0kJ0WFKtYyEgaBL4a?dl=0" TargetMode="External"/><Relationship Id="rId5" Type="http://schemas.openxmlformats.org/officeDocument/2006/relationships/hyperlink" Target="https://my.matterport.com/show/?m=KiCN4UcCzJz" TargetMode="Externa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www.ateliers-bouillon.fr/" TargetMode="External"/><Relationship Id="rId4" Type="http://schemas.openxmlformats.org/officeDocument/2006/relationships/hyperlink" Target="mailto:be-conception@ateliers-bouillon.fr"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my.matterport.com/show/?m=ydomDyHPk37" TargetMode="External"/><Relationship Id="rId3" Type="http://schemas.openxmlformats.org/officeDocument/2006/relationships/hyperlink" Target="http://www.ateliers-bouillon.fr/" TargetMode="External"/><Relationship Id="rId7" Type="http://schemas.openxmlformats.org/officeDocument/2006/relationships/hyperlink" Target="https://my.matterport.com/show/?m=qmkfTwvKSGP"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https://my.matterport.com/show/?m=CsMCdorgm7Y" TargetMode="External"/><Relationship Id="rId5" Type="http://schemas.openxmlformats.org/officeDocument/2006/relationships/hyperlink" Target="https://my.matterport.com/show/?m=kf7PZycXgWc" TargetMode="Externa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5" Type="http://schemas.openxmlformats.org/officeDocument/2006/relationships/hyperlink" Target="https://www.dropbox.com/s/zujo7lsxjre8c3c/Fiche%20Dde%20Devis%20Relev%C3%A9%20Imprimable.pdf?dl=0"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mailto:be-conception@ateliers-bouillon.fr" TargetMode="External"/><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hyperlink" Target="http://www.ateliers-bouillon.f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www.ateliers-bouillon.fr/" TargetMode="External"/><Relationship Id="rId4" Type="http://schemas.openxmlformats.org/officeDocument/2006/relationships/hyperlink" Target="mailto:be-conception@ateliers-bouillon.f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6" Type="http://schemas.openxmlformats.org/officeDocument/2006/relationships/hyperlink" Target="mailto:jm.bouillon@ateliers-bouillon.fr" TargetMode="External"/><Relationship Id="rId5" Type="http://schemas.openxmlformats.org/officeDocument/2006/relationships/hyperlink" Target="http://www.pinterest.fr/"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hyperlink" Target="http://www.ateliers-bouillon.fr/" TargetMode="External"/><Relationship Id="rId2" Type="http://schemas.openxmlformats.org/officeDocument/2006/relationships/hyperlink" Target="mailto:be-conception@ateliers-bouillon.fr" TargetMode="External"/><Relationship Id="rId1" Type="http://schemas.openxmlformats.org/officeDocument/2006/relationships/slideLayout" Target="../slideLayouts/slideLayout4.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fr-FR"/>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fr-FR"/>
          </a:p>
        </p:txBody>
      </p:sp>
      <p:sp>
        <p:nvSpPr>
          <p:cNvPr id="17" name="Rectangle 16">
            <a:extLst>
              <a:ext uri="{FF2B5EF4-FFF2-40B4-BE49-F238E27FC236}">
                <a16:creationId xmlns:a16="http://schemas.microsoft.com/office/drawing/2014/main" id="{68E085C8-8B13-486C-A257-7217630A2866}"/>
              </a:ext>
            </a:extLst>
          </p:cNvPr>
          <p:cNvSpPr/>
          <p:nvPr/>
        </p:nvSpPr>
        <p:spPr>
          <a:xfrm>
            <a:off x="0" y="-3648"/>
            <a:ext cx="12192000" cy="6865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descr="Une image contenant texte, carte&#10;&#10;Description générée automatiquement">
            <a:extLst>
              <a:ext uri="{FF2B5EF4-FFF2-40B4-BE49-F238E27FC236}">
                <a16:creationId xmlns:a16="http://schemas.microsoft.com/office/drawing/2014/main" id="{26736FD5-B623-4437-84FF-5B4EBE7A13A7}"/>
              </a:ext>
            </a:extLst>
          </p:cNvPr>
          <p:cNvPicPr>
            <a:picLocks noChangeAspect="1"/>
          </p:cNvPicPr>
          <p:nvPr/>
        </p:nvPicPr>
        <p:blipFill rotWithShape="1">
          <a:blip r:embed="rId3"/>
          <a:srcRect t="21477" b="55123"/>
          <a:stretch/>
        </p:blipFill>
        <p:spPr>
          <a:xfrm>
            <a:off x="476103" y="1576777"/>
            <a:ext cx="11487452" cy="2688090"/>
          </a:xfrm>
          <a:prstGeom prst="rect">
            <a:avLst/>
          </a:prstGeom>
        </p:spPr>
      </p:pic>
      <p:sp>
        <p:nvSpPr>
          <p:cNvPr id="19" name="Rectangle 18">
            <a:extLst>
              <a:ext uri="{FF2B5EF4-FFF2-40B4-BE49-F238E27FC236}">
                <a16:creationId xmlns:a16="http://schemas.microsoft.com/office/drawing/2014/main" id="{DB8E036E-ECFB-4C77-B0CC-F26B3B746026}"/>
              </a:ext>
            </a:extLst>
          </p:cNvPr>
          <p:cNvSpPr/>
          <p:nvPr/>
        </p:nvSpPr>
        <p:spPr>
          <a:xfrm>
            <a:off x="0" y="4349809"/>
            <a:ext cx="12192000" cy="777668"/>
          </a:xfrm>
          <a:prstGeom prst="rect">
            <a:avLst/>
          </a:prstGeom>
          <a:gradFill flip="none" rotWithShape="1">
            <a:gsLst>
              <a:gs pos="0">
                <a:srgbClr val="9C121A"/>
              </a:gs>
              <a:gs pos="66000">
                <a:schemeClr val="tx1"/>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BF7C523D-4AE2-43DC-9EA7-A06044FBF488}"/>
              </a:ext>
            </a:extLst>
          </p:cNvPr>
          <p:cNvSpPr txBox="1"/>
          <p:nvPr/>
        </p:nvSpPr>
        <p:spPr>
          <a:xfrm>
            <a:off x="139932" y="4459931"/>
            <a:ext cx="11937767" cy="584775"/>
          </a:xfrm>
          <a:prstGeom prst="rect">
            <a:avLst/>
          </a:prstGeom>
          <a:noFill/>
        </p:spPr>
        <p:txBody>
          <a:bodyPr wrap="square" rtlCol="0">
            <a:spAutoFit/>
          </a:bodyPr>
          <a:lstStyle/>
          <a:p>
            <a:r>
              <a:rPr lang="fr-FR" sz="3200" dirty="0">
                <a:latin typeface="Castellar" panose="020A0402060406010301" pitchFamily="18" charset="0"/>
              </a:rPr>
              <a:t>LE CONCEPT				</a:t>
            </a:r>
            <a:r>
              <a:rPr lang="fr-FR" sz="2000" dirty="0">
                <a:solidFill>
                  <a:schemeClr val="bg1"/>
                </a:solidFill>
                <a:latin typeface="Avenir Next LT Pro Light" panose="020B0304020202020204" pitchFamily="34" charset="0"/>
                <a:cs typeface="Browallia New" panose="020B0502040204020203" pitchFamily="34" charset="-34"/>
              </a:rPr>
              <a:t>Plaquette pour nos partenaires professionnels</a:t>
            </a:r>
            <a:endParaRPr lang="fr-FR" sz="3200" dirty="0">
              <a:solidFill>
                <a:schemeClr val="bg1"/>
              </a:solidFill>
              <a:latin typeface="Avenir Next LT Pro Light" panose="020B0304020202020204" pitchFamily="34" charset="0"/>
              <a:cs typeface="Browallia New" panose="020B0502040204020203" pitchFamily="34" charset="-34"/>
            </a:endParaRPr>
          </a:p>
        </p:txBody>
      </p:sp>
      <p:sp>
        <p:nvSpPr>
          <p:cNvPr id="22" name="Espace réservé du pied de page 3">
            <a:extLst>
              <a:ext uri="{FF2B5EF4-FFF2-40B4-BE49-F238E27FC236}">
                <a16:creationId xmlns:a16="http://schemas.microsoft.com/office/drawing/2014/main" id="{D1CB5FF0-4F2E-4C57-8ADC-A4FE9DD8D29D}"/>
              </a:ext>
            </a:extLst>
          </p:cNvPr>
          <p:cNvSpPr>
            <a:spLocks noGrp="1"/>
          </p:cNvSpPr>
          <p:nvPr>
            <p:ph type="ftr" sz="quarter" idx="11"/>
          </p:nvPr>
        </p:nvSpPr>
        <p:spPr>
          <a:xfrm>
            <a:off x="0" y="6423452"/>
            <a:ext cx="12192000" cy="365125"/>
          </a:xfrm>
        </p:spPr>
        <p:txBody>
          <a:bodyPr/>
          <a:lstStyle/>
          <a:p>
            <a:pPr algn="ctr"/>
            <a:r>
              <a:rPr lang="en-US" sz="1200" b="1" dirty="0">
                <a:solidFill>
                  <a:srgbClr val="9C121A"/>
                </a:solidFill>
                <a:latin typeface="Avenir Next LT Pro Light" panose="020B0304020202020204" pitchFamily="34" charset="0"/>
              </a:rPr>
              <a:t>Les Ateliers BOUILLON</a:t>
            </a:r>
            <a:r>
              <a:rPr lang="en-US" sz="1200" dirty="0">
                <a:solidFill>
                  <a:srgbClr val="9C121A"/>
                </a:solidFill>
                <a:latin typeface="Avenir Next LT Pro Light" panose="020B0304020202020204" pitchFamily="34" charset="0"/>
              </a:rPr>
              <a:t>  </a:t>
            </a:r>
            <a:r>
              <a:rPr lang="en-US" sz="1200" dirty="0">
                <a:solidFill>
                  <a:schemeClr val="bg1"/>
                </a:solidFill>
                <a:latin typeface="Avenir Next LT Pro Light" panose="020B0304020202020204" pitchFamily="34" charset="0"/>
              </a:rPr>
              <a:t>-  58 Boulevard Charles de Gaulle 64140 LONS  -  05 59 72 24 28  -  </a:t>
            </a:r>
            <a:r>
              <a:rPr lang="en-US" sz="1200" dirty="0">
                <a:solidFill>
                  <a:schemeClr val="bg1"/>
                </a:solidFill>
                <a:latin typeface="Avenir Next LT Pro Light" panose="020B0304020202020204" pitchFamily="34" charset="0"/>
                <a:hlinkClick r:id="rId4">
                  <a:extLst>
                    <a:ext uri="{A12FA001-AC4F-418D-AE19-62706E023703}">
                      <ahyp:hlinkClr xmlns:ahyp="http://schemas.microsoft.com/office/drawing/2018/hyperlinkcolor" val="tx"/>
                    </a:ext>
                  </a:extLst>
                </a:hlinkClick>
              </a:rPr>
              <a:t>be-conception@ateliers-bouillon.fr</a:t>
            </a:r>
            <a:r>
              <a:rPr lang="en-US" sz="1200" dirty="0">
                <a:solidFill>
                  <a:schemeClr val="bg1"/>
                </a:solidFill>
                <a:latin typeface="Avenir Next LT Pro Light" panose="020B0304020202020204" pitchFamily="34" charset="0"/>
              </a:rPr>
              <a:t>  -  </a:t>
            </a:r>
            <a:r>
              <a:rPr lang="en-US" sz="1200" dirty="0">
                <a:solidFill>
                  <a:schemeClr val="bg1"/>
                </a:solidFill>
                <a:latin typeface="Avenir Next LT Pro Light" panose="020B0304020202020204" pitchFamily="34" charset="0"/>
                <a:hlinkClick r:id="rId5">
                  <a:extLst>
                    <a:ext uri="{A12FA001-AC4F-418D-AE19-62706E023703}">
                      <ahyp:hlinkClr xmlns:ahyp="http://schemas.microsoft.com/office/drawing/2018/hyperlinkcolor" val="tx"/>
                    </a:ext>
                  </a:extLst>
                </a:hlinkClick>
              </a:rPr>
              <a:t>www.ateliers-bouillon.fr</a:t>
            </a:r>
            <a:r>
              <a:rPr lang="en-US" sz="1200" dirty="0">
                <a:solidFill>
                  <a:schemeClr val="bg1"/>
                </a:solidFill>
                <a:latin typeface="Avenir Next LT Pro Light" panose="020B0304020202020204" pitchFamily="34" charset="0"/>
              </a:rPr>
              <a:t> </a:t>
            </a:r>
          </a:p>
        </p:txBody>
      </p:sp>
      <p:sp>
        <p:nvSpPr>
          <p:cNvPr id="12" name="ZoneTexte 11">
            <a:extLst>
              <a:ext uri="{FF2B5EF4-FFF2-40B4-BE49-F238E27FC236}">
                <a16:creationId xmlns:a16="http://schemas.microsoft.com/office/drawing/2014/main" id="{FF635112-E461-416A-8618-ECF2BE2F67AE}"/>
              </a:ext>
            </a:extLst>
          </p:cNvPr>
          <p:cNvSpPr txBox="1"/>
          <p:nvPr/>
        </p:nvSpPr>
        <p:spPr>
          <a:xfrm>
            <a:off x="2428537" y="251582"/>
            <a:ext cx="7553325" cy="1092607"/>
          </a:xfrm>
          <a:prstGeom prst="rect">
            <a:avLst/>
          </a:prstGeom>
          <a:noFill/>
        </p:spPr>
        <p:txBody>
          <a:bodyPr wrap="square" rtlCol="0">
            <a:spAutoFit/>
          </a:bodyPr>
          <a:lstStyle/>
          <a:p>
            <a:pPr algn="ctr"/>
            <a:br>
              <a:rPr lang="fr-FR" sz="2800" dirty="0">
                <a:solidFill>
                  <a:schemeClr val="bg1"/>
                </a:solidFill>
                <a:latin typeface="Arimo"/>
              </a:rPr>
            </a:br>
            <a:r>
              <a:rPr lang="fr-FR" sz="2800" dirty="0">
                <a:solidFill>
                  <a:schemeClr val="bg1"/>
                </a:solidFill>
                <a:latin typeface="Arimo"/>
              </a:rPr>
              <a:t> </a:t>
            </a:r>
            <a:r>
              <a:rPr lang="fr-FR" sz="1400" spc="1600" dirty="0">
                <a:solidFill>
                  <a:schemeClr val="bg1">
                    <a:lumMod val="50000"/>
                    <a:lumOff val="50000"/>
                  </a:schemeClr>
                </a:solidFill>
                <a:latin typeface="Arimo"/>
              </a:rPr>
              <a:t>CREATEUR D’INTERIEUR</a:t>
            </a:r>
            <a:br>
              <a:rPr lang="fr-FR" sz="3000" spc="600" dirty="0">
                <a:solidFill>
                  <a:schemeClr val="bg1">
                    <a:lumMod val="50000"/>
                    <a:lumOff val="50000"/>
                  </a:schemeClr>
                </a:solidFill>
                <a:latin typeface="Arimo"/>
              </a:rPr>
            </a:br>
            <a:r>
              <a:rPr lang="fr-FR" sz="900" spc="600" dirty="0">
                <a:solidFill>
                  <a:schemeClr val="bg1">
                    <a:lumMod val="50000"/>
                    <a:lumOff val="50000"/>
                  </a:schemeClr>
                </a:solidFill>
                <a:latin typeface="Arimo"/>
              </a:rPr>
              <a:t>DEPUIS 1987</a:t>
            </a:r>
          </a:p>
        </p:txBody>
      </p:sp>
      <p:sp>
        <p:nvSpPr>
          <p:cNvPr id="14" name="ZoneTexte 13">
            <a:extLst>
              <a:ext uri="{FF2B5EF4-FFF2-40B4-BE49-F238E27FC236}">
                <a16:creationId xmlns:a16="http://schemas.microsoft.com/office/drawing/2014/main" id="{5AF0D90D-B060-8544-B83F-BCEC7CA3C9AA}"/>
              </a:ext>
            </a:extLst>
          </p:cNvPr>
          <p:cNvSpPr txBox="1"/>
          <p:nvPr/>
        </p:nvSpPr>
        <p:spPr>
          <a:xfrm>
            <a:off x="2332152" y="261783"/>
            <a:ext cx="7553325" cy="1215717"/>
          </a:xfrm>
          <a:prstGeom prst="rect">
            <a:avLst/>
          </a:prstGeom>
          <a:noFill/>
        </p:spPr>
        <p:txBody>
          <a:bodyPr wrap="square" rtlCol="0">
            <a:spAutoFit/>
          </a:bodyPr>
          <a:lstStyle/>
          <a:p>
            <a:pPr algn="ctr"/>
            <a:r>
              <a:rPr lang="fr-FR" sz="4400" dirty="0">
                <a:solidFill>
                  <a:srgbClr val="A6131B"/>
                </a:solidFill>
                <a:effectLst>
                  <a:outerShdw blurRad="38100" dist="38100" dir="2700000" algn="tl">
                    <a:srgbClr val="000000">
                      <a:alpha val="43137"/>
                    </a:srgbClr>
                  </a:outerShdw>
                </a:effectLst>
                <a:latin typeface="+mj-lt"/>
              </a:rPr>
              <a:t> </a:t>
            </a:r>
            <a:r>
              <a:rPr lang="fr-FR" sz="4500" dirty="0">
                <a:solidFill>
                  <a:srgbClr val="A6131B"/>
                </a:solidFill>
                <a:effectLst>
                  <a:outerShdw blurRad="38100" dist="38100" dir="2700000" algn="tl">
                    <a:srgbClr val="000000">
                      <a:alpha val="43137"/>
                    </a:srgbClr>
                  </a:outerShdw>
                </a:effectLst>
                <a:latin typeface="+mj-lt"/>
              </a:rPr>
              <a:t>Les Ateliers BOUILLON</a:t>
            </a:r>
            <a:br>
              <a:rPr lang="fr-FR" sz="2800" dirty="0">
                <a:solidFill>
                  <a:schemeClr val="bg1"/>
                </a:solidFill>
                <a:latin typeface="Arimo"/>
              </a:rPr>
            </a:br>
            <a:r>
              <a:rPr lang="fr-FR" sz="2800" dirty="0">
                <a:solidFill>
                  <a:schemeClr val="bg1"/>
                </a:solidFill>
                <a:latin typeface="Arimo"/>
              </a:rPr>
              <a:t> </a:t>
            </a:r>
            <a:endParaRPr lang="fr-FR" sz="3000" spc="600" dirty="0">
              <a:solidFill>
                <a:schemeClr val="bg1">
                  <a:lumMod val="50000"/>
                  <a:lumOff val="50000"/>
                </a:schemeClr>
              </a:solidFill>
              <a:latin typeface="Arimo"/>
            </a:endParaRPr>
          </a:p>
        </p:txBody>
      </p:sp>
      <p:sp>
        <p:nvSpPr>
          <p:cNvPr id="2" name="Espace réservé du numéro de diapositive 1">
            <a:extLst>
              <a:ext uri="{FF2B5EF4-FFF2-40B4-BE49-F238E27FC236}">
                <a16:creationId xmlns:a16="http://schemas.microsoft.com/office/drawing/2014/main" id="{3D987D45-3742-8640-B3EC-FE8797404CAD}"/>
              </a:ext>
            </a:extLst>
          </p:cNvPr>
          <p:cNvSpPr>
            <a:spLocks noGrp="1"/>
          </p:cNvSpPr>
          <p:nvPr>
            <p:ph type="sldNum" sz="quarter" idx="12"/>
          </p:nvPr>
        </p:nvSpPr>
        <p:spPr/>
        <p:txBody>
          <a:bodyPr/>
          <a:lstStyle/>
          <a:p>
            <a:pPr rtl="0"/>
            <a:fld id="{34B7E4EF-A1BD-40F4-AB7B-04F084DD991D}" type="slidenum">
              <a:rPr lang="fr-FR" noProof="0" smtClean="0"/>
              <a:t>1</a:t>
            </a:fld>
            <a:endParaRPr lang="fr-FR" noProof="0" dirty="0"/>
          </a:p>
        </p:txBody>
      </p:sp>
    </p:spTree>
    <p:extLst>
      <p:ext uri="{BB962C8B-B14F-4D97-AF65-F5344CB8AC3E}">
        <p14:creationId xmlns:p14="http://schemas.microsoft.com/office/powerpoint/2010/main" val="317353540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en-US" sz="1200" b="1" dirty="0">
                <a:solidFill>
                  <a:srgbClr val="9C121A"/>
                </a:solidFill>
                <a:effectLst/>
                <a:latin typeface="Avenir Next LT Pro Light" panose="020B0304020202020204" pitchFamily="34" charset="0"/>
              </a:rPr>
              <a:t>Les Ateliers BOUILLON</a:t>
            </a:r>
            <a:r>
              <a:rPr lang="en-US" sz="1200" b="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a:t>
            </a:r>
            <a:r>
              <a:rPr lang="en-US" sz="1200" b="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12" name="Image 11" descr="Une image contenant intérieur, table, fenêtre, pièce&#10;&#10;Description générée automatiquement">
            <a:extLst>
              <a:ext uri="{FF2B5EF4-FFF2-40B4-BE49-F238E27FC236}">
                <a16:creationId xmlns:a16="http://schemas.microsoft.com/office/drawing/2014/main" id="{A2000633-538A-4CF5-A95E-2366E25DD6C8}"/>
              </a:ext>
            </a:extLst>
          </p:cNvPr>
          <p:cNvPicPr>
            <a:picLocks noChangeAspect="1"/>
          </p:cNvPicPr>
          <p:nvPr/>
        </p:nvPicPr>
        <p:blipFill rotWithShape="1">
          <a:blip r:embed="rId4">
            <a:alphaModFix/>
          </a:blip>
          <a:srcRect t="8235" b="6745"/>
          <a:stretch/>
        </p:blipFill>
        <p:spPr>
          <a:xfrm>
            <a:off x="236320" y="267948"/>
            <a:ext cx="11719360" cy="6353907"/>
          </a:xfrm>
          <a:prstGeom prst="rect">
            <a:avLst/>
          </a:prstGeom>
        </p:spPr>
      </p:pic>
      <p:sp>
        <p:nvSpPr>
          <p:cNvPr id="14" name="Titre 1">
            <a:extLst>
              <a:ext uri="{FF2B5EF4-FFF2-40B4-BE49-F238E27FC236}">
                <a16:creationId xmlns:a16="http://schemas.microsoft.com/office/drawing/2014/main" id="{2FE601F6-917F-4361-8074-9FA9FC97DC98}"/>
              </a:ext>
            </a:extLst>
          </p:cNvPr>
          <p:cNvSpPr>
            <a:spLocks noGrp="1"/>
          </p:cNvSpPr>
          <p:nvPr>
            <p:ph type="title"/>
          </p:nvPr>
        </p:nvSpPr>
        <p:spPr>
          <a:xfrm>
            <a:off x="1066799" y="856928"/>
            <a:ext cx="10429876" cy="657225"/>
          </a:xfrm>
          <a:solidFill>
            <a:schemeClr val="bg1"/>
          </a:solidFill>
          <a:ln w="12700">
            <a:solidFill>
              <a:schemeClr val="accent1"/>
            </a:solidFill>
          </a:ln>
        </p:spPr>
        <p:txBody>
          <a:bodyPr vert="horz" lIns="91440" tIns="45720" rIns="91440" bIns="45720" rtlCol="0" anchor="ctr">
            <a:normAutofit/>
          </a:bodyPr>
          <a:lstStyle/>
          <a:p>
            <a:pPr algn="ctr" rtl="0"/>
            <a:r>
              <a:rPr lang="fr-FR" sz="3200" b="1" dirty="0">
                <a:solidFill>
                  <a:schemeClr val="bg2">
                    <a:lumMod val="50000"/>
                  </a:schemeClr>
                </a:solidFill>
                <a:latin typeface="Avenir Next LT Pro Light" panose="020B0304020202020204" pitchFamily="34" charset="0"/>
              </a:rPr>
              <a:t>Les modalités</a:t>
            </a:r>
          </a:p>
        </p:txBody>
      </p:sp>
      <p:sp>
        <p:nvSpPr>
          <p:cNvPr id="3" name="Rectangle 2">
            <a:extLst>
              <a:ext uri="{FF2B5EF4-FFF2-40B4-BE49-F238E27FC236}">
                <a16:creationId xmlns:a16="http://schemas.microsoft.com/office/drawing/2014/main" id="{01652F78-D83D-49FD-BF4D-44614960A17A}"/>
              </a:ext>
            </a:extLst>
          </p:cNvPr>
          <p:cNvSpPr/>
          <p:nvPr/>
        </p:nvSpPr>
        <p:spPr>
          <a:xfrm>
            <a:off x="1066797" y="1804797"/>
            <a:ext cx="3724277" cy="1022022"/>
          </a:xfrm>
          <a:prstGeom prst="rect">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82187713-DF00-4173-A77D-B8183EAF29AF}"/>
              </a:ext>
            </a:extLst>
          </p:cNvPr>
          <p:cNvSpPr txBox="1"/>
          <p:nvPr/>
        </p:nvSpPr>
        <p:spPr>
          <a:xfrm>
            <a:off x="1402552" y="2227495"/>
            <a:ext cx="3052766" cy="307777"/>
          </a:xfrm>
          <a:prstGeom prst="rect">
            <a:avLst/>
          </a:prstGeom>
          <a:noFill/>
        </p:spPr>
        <p:txBody>
          <a:bodyPr wrap="square" rtlCol="0">
            <a:spAutoFit/>
          </a:bodyPr>
          <a:lstStyle/>
          <a:p>
            <a:pPr algn="ctr"/>
            <a:r>
              <a:rPr lang="fr-FR" sz="1400" b="1" dirty="0">
                <a:solidFill>
                  <a:schemeClr val="bg1"/>
                </a:solidFill>
                <a:latin typeface="Avenir Next LT Pro Light" panose="020B0304020202020204" pitchFamily="34" charset="0"/>
              </a:rPr>
              <a:t>ACCÈS AU SERVICE DE BASE</a:t>
            </a:r>
          </a:p>
        </p:txBody>
      </p:sp>
      <p:sp>
        <p:nvSpPr>
          <p:cNvPr id="26" name="Rectangle 25">
            <a:extLst>
              <a:ext uri="{FF2B5EF4-FFF2-40B4-BE49-F238E27FC236}">
                <a16:creationId xmlns:a16="http://schemas.microsoft.com/office/drawing/2014/main" id="{258D30AA-FD83-4EBE-96D8-5904E4A9BD1C}"/>
              </a:ext>
            </a:extLst>
          </p:cNvPr>
          <p:cNvSpPr/>
          <p:nvPr/>
        </p:nvSpPr>
        <p:spPr>
          <a:xfrm>
            <a:off x="4943477" y="1804797"/>
            <a:ext cx="6553198" cy="1022022"/>
          </a:xfrm>
          <a:prstGeom prst="rect">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57CFA209-6E4C-42CA-A238-D3D456EAAE87}"/>
              </a:ext>
            </a:extLst>
          </p:cNvPr>
          <p:cNvSpPr txBox="1"/>
          <p:nvPr/>
        </p:nvSpPr>
        <p:spPr>
          <a:xfrm>
            <a:off x="5114926" y="2225987"/>
            <a:ext cx="6553199" cy="307777"/>
          </a:xfrm>
          <a:prstGeom prst="rect">
            <a:avLst/>
          </a:prstGeom>
          <a:noFill/>
        </p:spPr>
        <p:txBody>
          <a:bodyPr wrap="square" rtlCol="0">
            <a:spAutoFit/>
          </a:bodyPr>
          <a:lstStyle/>
          <a:p>
            <a:pPr algn="ctr"/>
            <a:r>
              <a:rPr lang="fr-FR" sz="1400" b="1" dirty="0">
                <a:solidFill>
                  <a:schemeClr val="bg1"/>
                </a:solidFill>
                <a:latin typeface="Avenir Next LT Pro Light" panose="020B0304020202020204" pitchFamily="34" charset="0"/>
              </a:rPr>
              <a:t>ACCÈS AU SERVICE ABONNEMENT</a:t>
            </a:r>
          </a:p>
        </p:txBody>
      </p:sp>
      <p:sp>
        <p:nvSpPr>
          <p:cNvPr id="11" name="ZoneTexte 10">
            <a:extLst>
              <a:ext uri="{FF2B5EF4-FFF2-40B4-BE49-F238E27FC236}">
                <a16:creationId xmlns:a16="http://schemas.microsoft.com/office/drawing/2014/main" id="{B3334249-4BF9-4C8B-BCCC-FBBA88A5CF9C}"/>
              </a:ext>
            </a:extLst>
          </p:cNvPr>
          <p:cNvSpPr txBox="1"/>
          <p:nvPr/>
        </p:nvSpPr>
        <p:spPr>
          <a:xfrm>
            <a:off x="1066797" y="2903611"/>
            <a:ext cx="3733803" cy="1031051"/>
          </a:xfrm>
          <a:prstGeom prst="rect">
            <a:avLst/>
          </a:prstGeom>
          <a:solidFill>
            <a:schemeClr val="bg1"/>
          </a:solidFill>
          <a:ln w="12700">
            <a:solidFill>
              <a:schemeClr val="accent1"/>
            </a:solidFill>
          </a:ln>
        </p:spPr>
        <p:txBody>
          <a:bodyPr wrap="square" rtlCol="0">
            <a:spAutoFit/>
          </a:bodyPr>
          <a:lstStyle/>
          <a:p>
            <a:r>
              <a:rPr lang="fr-FR" sz="1000" b="1" dirty="0">
                <a:latin typeface="Calibri" panose="020F0502020204030204" pitchFamily="34" charset="0"/>
                <a:cs typeface="Calibri" panose="020F0502020204030204" pitchFamily="34" charset="0"/>
              </a:rPr>
              <a:t>-</a:t>
            </a:r>
            <a:r>
              <a:rPr lang="fr-FR" sz="1000" dirty="0">
                <a:latin typeface="Calibri" panose="020F0502020204030204" pitchFamily="34" charset="0"/>
                <a:cs typeface="Calibri" panose="020F0502020204030204" pitchFamily="34" charset="0"/>
              </a:rPr>
              <a:t> </a:t>
            </a:r>
            <a:r>
              <a:rPr lang="fr-FR" sz="1000" b="1" dirty="0">
                <a:latin typeface="Calibri" panose="020F0502020204030204" pitchFamily="34" charset="0"/>
                <a:cs typeface="Calibri" panose="020F0502020204030204" pitchFamily="34" charset="0"/>
              </a:rPr>
              <a:t>Remplir ouverture de compte, signer et tamponner.       </a:t>
            </a:r>
          </a:p>
          <a:p>
            <a:r>
              <a:rPr lang="fr-FR" sz="1000" b="1" dirty="0">
                <a:latin typeface="Calibri" panose="020F0502020204030204" pitchFamily="34" charset="0"/>
                <a:cs typeface="Calibri" panose="020F0502020204030204" pitchFamily="34" charset="0"/>
              </a:rPr>
              <a:t>- Joindre un RIB avec domiciliation bancaire.</a:t>
            </a:r>
          </a:p>
          <a:p>
            <a:r>
              <a:rPr lang="fr-FR" sz="1000" b="1" dirty="0">
                <a:latin typeface="Calibri" panose="020F0502020204030204" pitchFamily="34" charset="0"/>
                <a:cs typeface="Calibri" panose="020F0502020204030204" pitchFamily="34" charset="0"/>
              </a:rPr>
              <a:t>- Règlement facture plan 3D à 10 jours par LCR non acceptée</a:t>
            </a:r>
            <a:r>
              <a:rPr lang="fr-FR" sz="1000" dirty="0">
                <a:latin typeface="Calibri" panose="020F0502020204030204" pitchFamily="34" charset="0"/>
                <a:cs typeface="Calibri" panose="020F0502020204030204" pitchFamily="34" charset="0"/>
              </a:rPr>
              <a:t> </a:t>
            </a:r>
          </a:p>
          <a:p>
            <a:endParaRPr lang="fr-FR" sz="1000" dirty="0">
              <a:latin typeface="Calibri" panose="020F0502020204030204" pitchFamily="34" charset="0"/>
              <a:cs typeface="Calibri" panose="020F0502020204030204" pitchFamily="34" charset="0"/>
            </a:endParaRPr>
          </a:p>
          <a:p>
            <a:endParaRPr lang="fr-FR" sz="1000" dirty="0">
              <a:latin typeface="Calibri" panose="020F0502020204030204" pitchFamily="34" charset="0"/>
              <a:cs typeface="Calibri" panose="020F0502020204030204" pitchFamily="34" charset="0"/>
            </a:endParaRPr>
          </a:p>
          <a:p>
            <a:pPr algn="ctr"/>
            <a:r>
              <a:rPr lang="fr-FR" sz="1000" dirty="0">
                <a:latin typeface="Calibri" panose="020F0502020204030204" pitchFamily="34" charset="0"/>
                <a:cs typeface="Calibri" panose="020F0502020204030204" pitchFamily="34" charset="0"/>
              </a:rPr>
              <a:t>Pour l’ouverture de compte : </a:t>
            </a:r>
            <a:r>
              <a:rPr lang="fr-FR" sz="10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Cliquez ici</a:t>
            </a:r>
            <a:endParaRPr lang="fr-FR" sz="1000" dirty="0">
              <a:latin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9FB1BE26-8DC0-4B9B-A989-22542808B38B}"/>
              </a:ext>
            </a:extLst>
          </p:cNvPr>
          <p:cNvSpPr txBox="1"/>
          <p:nvPr/>
        </p:nvSpPr>
        <p:spPr>
          <a:xfrm>
            <a:off x="4953001" y="2903607"/>
            <a:ext cx="6553199" cy="1061829"/>
          </a:xfrm>
          <a:prstGeom prst="rect">
            <a:avLst/>
          </a:prstGeom>
          <a:solidFill>
            <a:schemeClr val="bg1"/>
          </a:solidFill>
          <a:ln w="12700">
            <a:solidFill>
              <a:schemeClr val="accent1"/>
            </a:solidFill>
          </a:ln>
        </p:spPr>
        <p:txBody>
          <a:bodyPr wrap="square" rtlCol="0">
            <a:spAutoFit/>
          </a:bodyPr>
          <a:lstStyle/>
          <a:p>
            <a:r>
              <a:rPr lang="fr-FR" sz="1200" b="1" dirty="0">
                <a:latin typeface="Calibri" panose="020F0502020204030204" pitchFamily="34" charset="0"/>
                <a:cs typeface="Calibri" panose="020F0502020204030204" pitchFamily="34" charset="0"/>
              </a:rPr>
              <a:t>- </a:t>
            </a:r>
            <a:r>
              <a:rPr lang="fr-FR" sz="1000" b="1" dirty="0">
                <a:latin typeface="Calibri" panose="020F0502020204030204" pitchFamily="34" charset="0"/>
                <a:cs typeface="Calibri" panose="020F0502020204030204" pitchFamily="34" charset="0"/>
              </a:rPr>
              <a:t>Remplir ouverture de compte, signer et tamponner. Joindre un RIB avec domiciliation bancaire</a:t>
            </a:r>
          </a:p>
          <a:p>
            <a:r>
              <a:rPr lang="fr-FR" sz="1000" b="1" dirty="0">
                <a:latin typeface="Calibri" panose="020F0502020204030204" pitchFamily="34" charset="0"/>
                <a:cs typeface="Calibri" panose="020F0502020204030204" pitchFamily="34" charset="0"/>
              </a:rPr>
              <a:t>- À réception de l'ouverture de compte par nos soins, envoi d'un contrat abonnement pré-rempli à nous retourner signé</a:t>
            </a:r>
          </a:p>
          <a:p>
            <a:r>
              <a:rPr lang="fr-FR" sz="1000" b="1" dirty="0">
                <a:latin typeface="Calibri" panose="020F0502020204030204" pitchFamily="34" charset="0"/>
                <a:cs typeface="Calibri" panose="020F0502020204030204" pitchFamily="34" charset="0"/>
              </a:rPr>
              <a:t>- Règlement abonnement par prélèvement automatique le 10 de chaque mois (Facture le 1er de chaque Mois) </a:t>
            </a:r>
          </a:p>
          <a:p>
            <a:r>
              <a:rPr lang="fr-FR" sz="1000" b="1" dirty="0">
                <a:latin typeface="Calibri" panose="020F0502020204030204" pitchFamily="34" charset="0"/>
                <a:cs typeface="Calibri" panose="020F0502020204030204" pitchFamily="34" charset="0"/>
              </a:rPr>
              <a:t>- Règlement facture plan 3D par LCR non acceptée </a:t>
            </a:r>
          </a:p>
          <a:p>
            <a:pPr algn="ctr"/>
            <a:br>
              <a:rPr lang="fr-FR" sz="1000" dirty="0">
                <a:latin typeface="Calibri" panose="020F0502020204030204" pitchFamily="34" charset="0"/>
                <a:cs typeface="Calibri" panose="020F0502020204030204" pitchFamily="34" charset="0"/>
              </a:rPr>
            </a:br>
            <a:r>
              <a:rPr lang="fr-FR" sz="1100" dirty="0">
                <a:latin typeface="Calibri" panose="020F0502020204030204" pitchFamily="34" charset="0"/>
                <a:cs typeface="Calibri" panose="020F0502020204030204" pitchFamily="34" charset="0"/>
              </a:rPr>
              <a:t>Pour l’ouverture de compte : </a:t>
            </a:r>
            <a:r>
              <a:rPr lang="fr-FR" sz="11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Cliquez ici</a:t>
            </a:r>
            <a:r>
              <a:rPr lang="fr-FR" sz="1100" dirty="0">
                <a:latin typeface="Calibri" panose="020F0502020204030204" pitchFamily="34" charset="0"/>
                <a:cs typeface="Calibri" panose="020F0502020204030204" pitchFamily="34" charset="0"/>
              </a:rPr>
              <a:t> </a:t>
            </a:r>
            <a:endParaRPr lang="fr-FR" sz="1100" dirty="0">
              <a:latin typeface="Calibri" panose="020F0502020204030204" pitchFamily="34" charset="0"/>
              <a:ea typeface="Arial" charset="0"/>
              <a:cs typeface="Calibri" panose="020F0502020204030204" pitchFamily="34" charset="0"/>
            </a:endParaRPr>
          </a:p>
        </p:txBody>
      </p:sp>
      <p:sp>
        <p:nvSpPr>
          <p:cNvPr id="13" name="ZoneTexte 12">
            <a:extLst>
              <a:ext uri="{FF2B5EF4-FFF2-40B4-BE49-F238E27FC236}">
                <a16:creationId xmlns:a16="http://schemas.microsoft.com/office/drawing/2014/main" id="{13924EF5-46D7-4F49-AEDB-13861F1B4C7F}"/>
              </a:ext>
            </a:extLst>
          </p:cNvPr>
          <p:cNvSpPr txBox="1"/>
          <p:nvPr/>
        </p:nvSpPr>
        <p:spPr>
          <a:xfrm>
            <a:off x="1066797" y="5287878"/>
            <a:ext cx="10439403" cy="276999"/>
          </a:xfrm>
          <a:prstGeom prst="rect">
            <a:avLst/>
          </a:prstGeom>
          <a:solidFill>
            <a:schemeClr val="bg1"/>
          </a:solidFill>
          <a:ln w="12700">
            <a:solidFill>
              <a:schemeClr val="accent1"/>
            </a:solidFill>
          </a:ln>
        </p:spPr>
        <p:txBody>
          <a:bodyPr wrap="square" rtlCol="0">
            <a:spAutoFit/>
          </a:bodyPr>
          <a:lstStyle/>
          <a:p>
            <a:pPr algn="ctr"/>
            <a:r>
              <a:rPr lang="fr-FR" sz="1200" dirty="0">
                <a:latin typeface="Calibri" panose="020F0502020204030204" pitchFamily="34" charset="0"/>
                <a:cs typeface="Calibri" panose="020F0502020204030204" pitchFamily="34" charset="0"/>
              </a:rPr>
              <a:t>Merci d’envoyer vos demandes à :  Loïc DEJOIE </a:t>
            </a:r>
            <a:r>
              <a:rPr lang="fr-FR" sz="1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be-conception@ateliers-bouillon.fr</a:t>
            </a:r>
            <a:r>
              <a:rPr lang="fr-FR" sz="1200" dirty="0">
                <a:latin typeface="Calibri" panose="020F0502020204030204" pitchFamily="34" charset="0"/>
                <a:cs typeface="Calibri" panose="020F0502020204030204" pitchFamily="34" charset="0"/>
              </a:rPr>
              <a:t>  ou  </a:t>
            </a:r>
            <a:r>
              <a:rPr lang="fr-FR" sz="12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jm.bouillon@ateliers-bouillon.fr</a:t>
            </a:r>
            <a:endParaRPr lang="fr-FR" sz="1200" dirty="0">
              <a:latin typeface="Calibri" panose="020F0502020204030204" pitchFamily="34" charset="0"/>
              <a:cs typeface="Calibri" panose="020F0502020204030204" pitchFamily="34" charset="0"/>
            </a:endParaRPr>
          </a:p>
        </p:txBody>
      </p:sp>
      <p:sp>
        <p:nvSpPr>
          <p:cNvPr id="15" name="Espace réservé du pied de page 3">
            <a:extLst>
              <a:ext uri="{FF2B5EF4-FFF2-40B4-BE49-F238E27FC236}">
                <a16:creationId xmlns:a16="http://schemas.microsoft.com/office/drawing/2014/main" id="{906DC0AD-C651-4BAA-B706-83DEA619AFBF}"/>
              </a:ext>
            </a:extLst>
          </p:cNvPr>
          <p:cNvSpPr txBox="1">
            <a:spLocks/>
          </p:cNvSpPr>
          <p:nvPr/>
        </p:nvSpPr>
        <p:spPr>
          <a:xfrm>
            <a:off x="0" y="25204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4CD34668-4AA3-9744-8890-9DAF9F741DEF}"/>
              </a:ext>
            </a:extLst>
          </p:cNvPr>
          <p:cNvSpPr>
            <a:spLocks noGrp="1"/>
          </p:cNvSpPr>
          <p:nvPr>
            <p:ph type="sldNum" sz="quarter" idx="12"/>
          </p:nvPr>
        </p:nvSpPr>
        <p:spPr/>
        <p:txBody>
          <a:bodyPr/>
          <a:lstStyle/>
          <a:p>
            <a:pPr rtl="0"/>
            <a:fld id="{34B7E4EF-A1BD-40F4-AB7B-04F084DD991D}" type="slidenum">
              <a:rPr lang="fr-FR" noProof="0" smtClean="0"/>
              <a:t>10</a:t>
            </a:fld>
            <a:endParaRPr lang="fr-FR" noProof="0" dirty="0"/>
          </a:p>
        </p:txBody>
      </p:sp>
    </p:spTree>
    <p:extLst>
      <p:ext uri="{BB962C8B-B14F-4D97-AF65-F5344CB8AC3E}">
        <p14:creationId xmlns:p14="http://schemas.microsoft.com/office/powerpoint/2010/main" val="1028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6" grpId="0" animBg="1"/>
      <p:bldP spid="24" grpId="0"/>
      <p:bldP spid="11"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15" name="Image 14" descr="Une image contenant intérieur, table, fenêtre, pièce&#10;&#10;Description générée automatiquement">
            <a:extLst>
              <a:ext uri="{FF2B5EF4-FFF2-40B4-BE49-F238E27FC236}">
                <a16:creationId xmlns:a16="http://schemas.microsoft.com/office/drawing/2014/main" id="{3300A678-FDCA-459C-B81E-C082D7549250}"/>
              </a:ext>
            </a:extLst>
          </p:cNvPr>
          <p:cNvPicPr>
            <a:picLocks noChangeAspect="1"/>
          </p:cNvPicPr>
          <p:nvPr/>
        </p:nvPicPr>
        <p:blipFill rotWithShape="1">
          <a:blip r:embed="rId4">
            <a:alphaModFix/>
          </a:blip>
          <a:srcRect t="8235" b="6745"/>
          <a:stretch/>
        </p:blipFill>
        <p:spPr>
          <a:xfrm>
            <a:off x="236320" y="252046"/>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49613"/>
            <a:ext cx="10429876" cy="657225"/>
          </a:xfrm>
          <a:prstGeom prst="rect">
            <a:avLst/>
          </a:prstGeom>
          <a:solidFill>
            <a:schemeClr val="bg1"/>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L’équipe</a:t>
            </a:r>
          </a:p>
        </p:txBody>
      </p:sp>
      <p:sp>
        <p:nvSpPr>
          <p:cNvPr id="14" name="ZoneTexte 13">
            <a:extLst>
              <a:ext uri="{FF2B5EF4-FFF2-40B4-BE49-F238E27FC236}">
                <a16:creationId xmlns:a16="http://schemas.microsoft.com/office/drawing/2014/main" id="{553FDAAC-673D-48AD-A423-FEE5780182AA}"/>
              </a:ext>
            </a:extLst>
          </p:cNvPr>
          <p:cNvSpPr txBox="1"/>
          <p:nvPr/>
        </p:nvSpPr>
        <p:spPr>
          <a:xfrm>
            <a:off x="1066800" y="4680462"/>
            <a:ext cx="10429875" cy="307777"/>
          </a:xfrm>
          <a:prstGeom prst="rect">
            <a:avLst/>
          </a:prstGeom>
          <a:solidFill>
            <a:schemeClr val="bg1"/>
          </a:solidFill>
          <a:ln w="12700">
            <a:solidFill>
              <a:schemeClr val="accent1"/>
            </a:solidFill>
          </a:ln>
        </p:spPr>
        <p:txBody>
          <a:bodyPr wrap="square" rtlCol="0">
            <a:spAutoFit/>
          </a:bodyPr>
          <a:lstStyle/>
          <a:p>
            <a:pPr algn="ctr"/>
            <a:r>
              <a:rPr lang="fr-FR" sz="1400" dirty="0">
                <a:latin typeface="Calibri" panose="020F0502020204030204" pitchFamily="34" charset="0"/>
                <a:ea typeface="Arial" charset="0"/>
                <a:cs typeface="Calibri" panose="020F0502020204030204" pitchFamily="34" charset="0"/>
              </a:rPr>
              <a:t>BE Marrakech Les Ateliers BOUILLON Maroc : Touria - Younes - Laila    I    Abid - Amine - Badr</a:t>
            </a:r>
          </a:p>
        </p:txBody>
      </p:sp>
      <p:graphicFrame>
        <p:nvGraphicFramePr>
          <p:cNvPr id="7" name="Tableau 7">
            <a:extLst>
              <a:ext uri="{FF2B5EF4-FFF2-40B4-BE49-F238E27FC236}">
                <a16:creationId xmlns:a16="http://schemas.microsoft.com/office/drawing/2014/main" id="{5CF2E80A-775D-423A-BEB4-DE3F7B4188F6}"/>
              </a:ext>
            </a:extLst>
          </p:cNvPr>
          <p:cNvGraphicFramePr>
            <a:graphicFrameLocks noGrp="1"/>
          </p:cNvGraphicFramePr>
          <p:nvPr>
            <p:extLst>
              <p:ext uri="{D42A27DB-BD31-4B8C-83A1-F6EECF244321}">
                <p14:modId xmlns:p14="http://schemas.microsoft.com/office/powerpoint/2010/main" val="2045971309"/>
              </p:ext>
            </p:extLst>
          </p:nvPr>
        </p:nvGraphicFramePr>
        <p:xfrm>
          <a:off x="1066795" y="1657284"/>
          <a:ext cx="10416764" cy="2778760"/>
        </p:xfrm>
        <a:graphic>
          <a:graphicData uri="http://schemas.openxmlformats.org/drawingml/2006/table">
            <a:tbl>
              <a:tblPr firstRow="1" bandRow="1">
                <a:tableStyleId>{5C22544A-7EE6-4342-B048-85BDC9FD1C3A}</a:tableStyleId>
              </a:tblPr>
              <a:tblGrid>
                <a:gridCol w="2594357">
                  <a:extLst>
                    <a:ext uri="{9D8B030D-6E8A-4147-A177-3AD203B41FA5}">
                      <a16:colId xmlns:a16="http://schemas.microsoft.com/office/drawing/2014/main" val="3047586673"/>
                    </a:ext>
                  </a:extLst>
                </a:gridCol>
                <a:gridCol w="2607469">
                  <a:extLst>
                    <a:ext uri="{9D8B030D-6E8A-4147-A177-3AD203B41FA5}">
                      <a16:colId xmlns:a16="http://schemas.microsoft.com/office/drawing/2014/main" val="2292994683"/>
                    </a:ext>
                  </a:extLst>
                </a:gridCol>
                <a:gridCol w="2607469">
                  <a:extLst>
                    <a:ext uri="{9D8B030D-6E8A-4147-A177-3AD203B41FA5}">
                      <a16:colId xmlns:a16="http://schemas.microsoft.com/office/drawing/2014/main" val="575283583"/>
                    </a:ext>
                  </a:extLst>
                </a:gridCol>
                <a:gridCol w="2607469">
                  <a:extLst>
                    <a:ext uri="{9D8B030D-6E8A-4147-A177-3AD203B41FA5}">
                      <a16:colId xmlns:a16="http://schemas.microsoft.com/office/drawing/2014/main" val="3373751242"/>
                    </a:ext>
                  </a:extLst>
                </a:gridCol>
              </a:tblGrid>
              <a:tr h="0">
                <a:tc>
                  <a:txBody>
                    <a:bodyPr/>
                    <a:lstStyle/>
                    <a:p>
                      <a:r>
                        <a:rPr lang="fr-FR" sz="1200" b="0" kern="1200" dirty="0">
                          <a:solidFill>
                            <a:schemeClr val="tx1"/>
                          </a:solidFill>
                          <a:latin typeface="Calibri" panose="020F0502020204030204" pitchFamily="34" charset="0"/>
                          <a:ea typeface="+mn-ea"/>
                          <a:cs typeface="Calibri" panose="020F0502020204030204" pitchFamily="34" charset="0"/>
                        </a:rPr>
                        <a:t>Resp.BE </a:t>
                      </a:r>
                    </a:p>
                  </a:txBody>
                  <a:tcPr>
                    <a:solidFill>
                      <a:schemeClr val="bg1"/>
                    </a:solidFill>
                  </a:tcPr>
                </a:tc>
                <a:tc>
                  <a:txBody>
                    <a:bodyPr/>
                    <a:lstStyle/>
                    <a:p>
                      <a:pPr marL="0" algn="l" defTabSz="914400" rtl="0" eaLnBrk="1" latinLnBrk="0" hangingPunct="1"/>
                      <a:r>
                        <a:rPr lang="fr-FR" sz="1200" b="0" kern="1200" dirty="0">
                          <a:solidFill>
                            <a:schemeClr val="tx1"/>
                          </a:solidFill>
                          <a:latin typeface="Calibri" panose="020F0502020204030204" pitchFamily="34" charset="0"/>
                          <a:ea typeface="+mn-ea"/>
                          <a:cs typeface="Calibri" panose="020F0502020204030204" pitchFamily="34" charset="0"/>
                        </a:rPr>
                        <a:t>DEJOIE Loïc</a:t>
                      </a:r>
                    </a:p>
                  </a:txBody>
                  <a:tcPr>
                    <a:solidFill>
                      <a:schemeClr val="bg1"/>
                    </a:solidFill>
                  </a:tcPr>
                </a:tc>
                <a:tc>
                  <a:txBody>
                    <a:bodyPr/>
                    <a:lstStyle/>
                    <a:p>
                      <a:pPr marL="0" algn="l" defTabSz="914400" rtl="0" eaLnBrk="1" latinLnBrk="0" hangingPunct="1"/>
                      <a:r>
                        <a:rPr lang="fr-FR" sz="1200" b="0" kern="1200" dirty="0">
                          <a:solidFill>
                            <a:schemeClr val="tx1"/>
                          </a:solidFill>
                          <a:latin typeface="Calibri" panose="020F0502020204030204" pitchFamily="34" charset="0"/>
                          <a:ea typeface="+mn-ea"/>
                          <a:cs typeface="Calibri" panose="020F0502020204030204" pitchFamily="34" charset="0"/>
                        </a:rPr>
                        <a:t>06 65 30 24 07</a:t>
                      </a:r>
                    </a:p>
                  </a:txBody>
                  <a:tcPr>
                    <a:solidFill>
                      <a:schemeClr val="bg1"/>
                    </a:solidFill>
                  </a:tcPr>
                </a:tc>
                <a:tc>
                  <a:txBody>
                    <a:bodyPr/>
                    <a:lstStyle/>
                    <a:p>
                      <a:pPr marL="0" algn="l" defTabSz="914400" rtl="0" eaLnBrk="1" latinLnBrk="0" hangingPunct="1"/>
                      <a:r>
                        <a:rPr lang="fr-FR" sz="1100" b="0" kern="1200" dirty="0">
                          <a:solidFill>
                            <a:schemeClr val="tx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be-conception@ateliers-bouillon.fr</a:t>
                      </a:r>
                      <a:r>
                        <a:rPr lang="fr-FR" sz="1100" b="0" kern="1200" dirty="0">
                          <a:solidFill>
                            <a:schemeClr val="tx1"/>
                          </a:solidFill>
                          <a:latin typeface="Calibri" panose="020F0502020204030204" pitchFamily="34" charset="0"/>
                          <a:ea typeface="+mn-ea"/>
                          <a:cs typeface="Calibri" panose="020F0502020204030204" pitchFamily="34" charset="0"/>
                        </a:rPr>
                        <a:t> </a:t>
                      </a:r>
                    </a:p>
                  </a:txBody>
                  <a:tcPr>
                    <a:solidFill>
                      <a:schemeClr val="bg1"/>
                    </a:solidFill>
                  </a:tcPr>
                </a:tc>
                <a:extLst>
                  <a:ext uri="{0D108BD9-81ED-4DB2-BD59-A6C34878D82A}">
                    <a16:rowId xmlns:a16="http://schemas.microsoft.com/office/drawing/2014/main" val="100527755"/>
                  </a:ext>
                </a:extLst>
              </a:tr>
              <a:tr h="370840">
                <a:tc>
                  <a:txBody>
                    <a:bodyPr/>
                    <a:lstStyle/>
                    <a:p>
                      <a:r>
                        <a:rPr lang="fr-FR" sz="1200" b="0" kern="1200" dirty="0">
                          <a:solidFill>
                            <a:schemeClr val="tx1"/>
                          </a:solidFill>
                          <a:latin typeface="Calibri" panose="020F0502020204030204" pitchFamily="34" charset="0"/>
                          <a:ea typeface="+mn-ea"/>
                          <a:cs typeface="Calibri" panose="020F0502020204030204" pitchFamily="34" charset="0"/>
                        </a:rPr>
                        <a:t>Assistante BE</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Calibri" panose="020F0502020204030204" pitchFamily="34" charset="0"/>
                          <a:ea typeface="+mn-ea"/>
                          <a:cs typeface="Calibri" panose="020F0502020204030204" pitchFamily="34" charset="0"/>
                        </a:rPr>
                        <a:t>VERGEZ Élodie </a:t>
                      </a:r>
                    </a:p>
                  </a:txBody>
                  <a:tcPr>
                    <a:solidFill>
                      <a:schemeClr val="bg1"/>
                    </a:solidFill>
                  </a:tcPr>
                </a:tc>
                <a:tc>
                  <a:txBody>
                    <a:bodyPr/>
                    <a:lstStyle/>
                    <a:p>
                      <a:endParaRPr lang="fr-FR" b="0">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be-conception1@ateliers-bouillon.fr</a:t>
                      </a:r>
                      <a:endParaRPr lang="fr-FR" sz="1100" b="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kern="1200" dirty="0">
                        <a:solidFill>
                          <a:schemeClr val="tx1"/>
                        </a:solidFill>
                        <a:latin typeface="Calibri" panose="020F0502020204030204" pitchFamily="34" charset="0"/>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295943888"/>
                  </a:ext>
                </a:extLst>
              </a:tr>
              <a:tr h="370840">
                <a:tc>
                  <a:txBody>
                    <a:bodyPr/>
                    <a:lstStyle/>
                    <a:p>
                      <a:endParaRPr lang="fr-FR" sz="1200" b="0" kern="1200" dirty="0">
                        <a:solidFill>
                          <a:schemeClr val="tx1"/>
                        </a:solidFill>
                        <a:latin typeface="Calibri" panose="020F0502020204030204" pitchFamily="34" charset="0"/>
                        <a:ea typeface="+mn-ea"/>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latin typeface="Calibri" panose="020F0502020204030204" pitchFamily="34" charset="0"/>
                        <a:ea typeface="+mn-ea"/>
                        <a:cs typeface="Calibri" panose="020F0502020204030204" pitchFamily="34" charset="0"/>
                      </a:endParaRPr>
                    </a:p>
                  </a:txBody>
                  <a:tcPr>
                    <a:solidFill>
                      <a:schemeClr val="bg1"/>
                    </a:solidFill>
                  </a:tcPr>
                </a:tc>
                <a:tc>
                  <a:txBody>
                    <a:bodyPr/>
                    <a:lstStyle/>
                    <a:p>
                      <a:endParaRPr lang="fr-FR" b="0">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kern="1200" dirty="0">
                        <a:solidFill>
                          <a:schemeClr val="tx1"/>
                        </a:solidFill>
                        <a:latin typeface="Calibri" panose="020F0502020204030204" pitchFamily="34" charset="0"/>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7912690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Calibri" panose="020F0502020204030204" pitchFamily="34" charset="0"/>
                          <a:ea typeface="+mn-ea"/>
                          <a:cs typeface="Calibri" panose="020F0502020204030204" pitchFamily="34" charset="0"/>
                        </a:rPr>
                        <a:t>Assistant  Pro.</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Calibri" panose="020F0502020204030204" pitchFamily="34" charset="0"/>
                          <a:ea typeface="+mn-ea"/>
                          <a:cs typeface="Calibri" panose="020F0502020204030204" pitchFamily="34" charset="0"/>
                        </a:rPr>
                        <a:t>ROS Alain</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Calibri" panose="020F0502020204030204" pitchFamily="34" charset="0"/>
                          <a:ea typeface="+mn-ea"/>
                          <a:cs typeface="Calibri" panose="020F0502020204030204" pitchFamily="34" charset="0"/>
                        </a:rPr>
                        <a:t>06 42 04 30 92</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alain.ros@ateliers-bouillon.fr</a:t>
                      </a:r>
                      <a:r>
                        <a:rPr lang="fr-FR" sz="1100" b="0" kern="1200" dirty="0">
                          <a:solidFill>
                            <a:schemeClr val="tx1"/>
                          </a:solidFill>
                          <a:latin typeface="Calibri" panose="020F0502020204030204" pitchFamily="34" charset="0"/>
                          <a:ea typeface="+mn-ea"/>
                          <a:cs typeface="Calibri" panose="020F0502020204030204" pitchFamily="34" charset="0"/>
                        </a:rPr>
                        <a:t> </a:t>
                      </a:r>
                    </a:p>
                  </a:txBody>
                  <a:tcPr>
                    <a:solidFill>
                      <a:schemeClr val="bg1"/>
                    </a:solidFill>
                  </a:tcPr>
                </a:tc>
                <a:extLst>
                  <a:ext uri="{0D108BD9-81ED-4DB2-BD59-A6C34878D82A}">
                    <a16:rowId xmlns:a16="http://schemas.microsoft.com/office/drawing/2014/main" val="42720242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Calibri" panose="020F0502020204030204" pitchFamily="34" charset="0"/>
                          <a:ea typeface="+mn-ea"/>
                          <a:cs typeface="Calibri" panose="020F0502020204030204" pitchFamily="34" charset="0"/>
                        </a:rPr>
                        <a:t>Secrétariat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latin typeface="Calibri" panose="020F0502020204030204" pitchFamily="34" charset="0"/>
                          <a:ea typeface="+mn-ea"/>
                          <a:cs typeface="Calibri" panose="020F0502020204030204" pitchFamily="34" charset="0"/>
                        </a:rPr>
                        <a:t>CRIBIER Valérie </a:t>
                      </a:r>
                    </a:p>
                  </a:txBody>
                  <a:tcPr>
                    <a:solidFill>
                      <a:schemeClr val="bg1"/>
                    </a:solidFill>
                  </a:tcPr>
                </a:tc>
                <a:tc>
                  <a:txBody>
                    <a:bodyPr/>
                    <a:lstStyle/>
                    <a:p>
                      <a:endParaRPr lang="fr-FR" b="0">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secretariat@ateliers-bouillon.fr</a:t>
                      </a:r>
                      <a:endParaRPr lang="fr-FR" sz="1100" b="0" kern="1200" dirty="0">
                        <a:solidFill>
                          <a:schemeClr val="tx1"/>
                        </a:solidFill>
                        <a:latin typeface="Calibri" panose="020F0502020204030204" pitchFamily="34" charset="0"/>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2741793437"/>
                  </a:ext>
                </a:extLst>
              </a:tr>
              <a:tr h="370840">
                <a:tc>
                  <a:txBody>
                    <a:bodyPr/>
                    <a:lstStyle/>
                    <a:p>
                      <a:r>
                        <a:rPr lang="fr-FR" sz="1200" b="0" kern="1200" dirty="0">
                          <a:solidFill>
                            <a:schemeClr val="tx1"/>
                          </a:solidFill>
                          <a:latin typeface="Calibri" panose="020F0502020204030204" pitchFamily="34" charset="0"/>
                          <a:ea typeface="+mn-ea"/>
                          <a:cs typeface="Calibri" panose="020F0502020204030204" pitchFamily="34" charset="0"/>
                        </a:rPr>
                        <a:t>Comptabilité</a:t>
                      </a:r>
                    </a:p>
                  </a:txBody>
                  <a:tcPr>
                    <a:solidFill>
                      <a:schemeClr val="bg1"/>
                    </a:solidFill>
                  </a:tcPr>
                </a:tc>
                <a:tc>
                  <a:txBody>
                    <a:bodyPr/>
                    <a:lstStyle/>
                    <a:p>
                      <a:pPr marL="0" algn="l" defTabSz="914400" rtl="0" eaLnBrk="1" latinLnBrk="0" hangingPunct="1"/>
                      <a:r>
                        <a:rPr lang="fr-FR" sz="1200" b="0" kern="1200" dirty="0">
                          <a:solidFill>
                            <a:schemeClr val="tx1"/>
                          </a:solidFill>
                          <a:latin typeface="Calibri" panose="020F0502020204030204" pitchFamily="34" charset="0"/>
                          <a:ea typeface="+mn-ea"/>
                          <a:cs typeface="Calibri" panose="020F0502020204030204" pitchFamily="34" charset="0"/>
                        </a:rPr>
                        <a:t>BOISOT Éric </a:t>
                      </a:r>
                    </a:p>
                  </a:txBody>
                  <a:tcPr>
                    <a:solidFill>
                      <a:schemeClr val="bg1"/>
                    </a:solidFill>
                  </a:tcPr>
                </a:tc>
                <a:tc>
                  <a:txBody>
                    <a:bodyPr/>
                    <a:lstStyle/>
                    <a:p>
                      <a:endParaRPr lang="fr-FR" b="0">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comptabilite@ateliers-bouillon.fr</a:t>
                      </a:r>
                      <a:endParaRPr lang="fr-FR" sz="1100" b="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kern="1200"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kern="1200" dirty="0">
                        <a:solidFill>
                          <a:schemeClr val="tx1"/>
                        </a:solidFill>
                        <a:latin typeface="Calibri" panose="020F0502020204030204" pitchFamily="34" charset="0"/>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204938972"/>
                  </a:ext>
                </a:extLst>
              </a:tr>
              <a:tr h="370840">
                <a:tc>
                  <a:txBody>
                    <a:bodyPr/>
                    <a:lstStyle/>
                    <a:p>
                      <a:r>
                        <a:rPr lang="fr-FR" sz="1200" b="0" kern="1200" dirty="0">
                          <a:solidFill>
                            <a:schemeClr val="tx1"/>
                          </a:solidFill>
                          <a:latin typeface="Calibri" panose="020F0502020204030204" pitchFamily="34" charset="0"/>
                          <a:ea typeface="+mn-ea"/>
                          <a:cs typeface="Calibri" panose="020F0502020204030204" pitchFamily="34" charset="0"/>
                        </a:rPr>
                        <a:t>Gérant</a:t>
                      </a:r>
                    </a:p>
                  </a:txBody>
                  <a:tcPr>
                    <a:solidFill>
                      <a:schemeClr val="bg1"/>
                    </a:solidFill>
                  </a:tcPr>
                </a:tc>
                <a:tc>
                  <a:txBody>
                    <a:bodyPr/>
                    <a:lstStyle/>
                    <a:p>
                      <a:pPr marL="0" algn="l" defTabSz="914400" rtl="0" eaLnBrk="1" latinLnBrk="0" hangingPunct="1"/>
                      <a:r>
                        <a:rPr lang="fr-FR" sz="1200" b="0" kern="1200" dirty="0">
                          <a:solidFill>
                            <a:schemeClr val="tx1"/>
                          </a:solidFill>
                          <a:latin typeface="Calibri" panose="020F0502020204030204" pitchFamily="34" charset="0"/>
                          <a:ea typeface="+mn-ea"/>
                          <a:cs typeface="Calibri" panose="020F0502020204030204" pitchFamily="34" charset="0"/>
                        </a:rPr>
                        <a:t>BOUILLON Jean-Michel</a:t>
                      </a:r>
                    </a:p>
                  </a:txBody>
                  <a:tcPr>
                    <a:solidFill>
                      <a:schemeClr val="bg1"/>
                    </a:solidFill>
                  </a:tcPr>
                </a:tc>
                <a:tc>
                  <a:txBody>
                    <a:bodyPr/>
                    <a:lstStyle/>
                    <a:p>
                      <a:pPr marL="0" algn="l" defTabSz="914400" rtl="0" eaLnBrk="1" latinLnBrk="0" hangingPunct="1"/>
                      <a:r>
                        <a:rPr lang="fr-FR" sz="1200" b="0" kern="1200" dirty="0">
                          <a:solidFill>
                            <a:schemeClr val="tx1"/>
                          </a:solidFill>
                          <a:latin typeface="Calibri" panose="020F0502020204030204" pitchFamily="34" charset="0"/>
                          <a:ea typeface="+mn-ea"/>
                          <a:cs typeface="Calibri" panose="020F0502020204030204" pitchFamily="34" charset="0"/>
                        </a:rPr>
                        <a:t>06 09 38 94 14</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jm.bouillon@ateliers-bouillon.fr</a:t>
                      </a:r>
                      <a:endParaRPr lang="fr-FR" sz="1100" b="0" kern="1200" dirty="0">
                        <a:solidFill>
                          <a:schemeClr val="tx1"/>
                        </a:solidFill>
                        <a:latin typeface="Calibri" panose="020F0502020204030204" pitchFamily="34" charset="0"/>
                        <a:ea typeface="+mn-ea"/>
                        <a:cs typeface="Calibri" panose="020F0502020204030204" pitchFamily="34" charset="0"/>
                      </a:endParaRPr>
                    </a:p>
                  </a:txBody>
                  <a:tcPr>
                    <a:solidFill>
                      <a:schemeClr val="bg1"/>
                    </a:solidFill>
                  </a:tcPr>
                </a:tc>
                <a:extLst>
                  <a:ext uri="{0D108BD9-81ED-4DB2-BD59-A6C34878D82A}">
                    <a16:rowId xmlns:a16="http://schemas.microsoft.com/office/drawing/2014/main" val="1643465741"/>
                  </a:ext>
                </a:extLst>
              </a:tr>
            </a:tbl>
          </a:graphicData>
        </a:graphic>
      </p:graphicFrame>
      <p:sp>
        <p:nvSpPr>
          <p:cNvPr id="8" name="Espace réservé du pied de page 3">
            <a:extLst>
              <a:ext uri="{FF2B5EF4-FFF2-40B4-BE49-F238E27FC236}">
                <a16:creationId xmlns:a16="http://schemas.microsoft.com/office/drawing/2014/main" id="{642B423F-9A14-48AE-AE8C-BBA4881AAA40}"/>
              </a:ext>
            </a:extLst>
          </p:cNvPr>
          <p:cNvSpPr txBox="1">
            <a:spLocks/>
          </p:cNvSpPr>
          <p:nvPr/>
        </p:nvSpPr>
        <p:spPr>
          <a:xfrm>
            <a:off x="0" y="23767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Créateurs d’intérieur depuis 1987</a:t>
            </a:r>
          </a:p>
        </p:txBody>
      </p:sp>
      <p:sp>
        <p:nvSpPr>
          <p:cNvPr id="2" name="Espace réservé du numéro de diapositive 1">
            <a:extLst>
              <a:ext uri="{FF2B5EF4-FFF2-40B4-BE49-F238E27FC236}">
                <a16:creationId xmlns:a16="http://schemas.microsoft.com/office/drawing/2014/main" id="{2DBBF88F-85CD-7647-B6AD-1DD4BDBE3F34}"/>
              </a:ext>
            </a:extLst>
          </p:cNvPr>
          <p:cNvSpPr>
            <a:spLocks noGrp="1"/>
          </p:cNvSpPr>
          <p:nvPr>
            <p:ph type="sldNum" sz="quarter" idx="12"/>
          </p:nvPr>
        </p:nvSpPr>
        <p:spPr/>
        <p:txBody>
          <a:bodyPr/>
          <a:lstStyle/>
          <a:p>
            <a:pPr rtl="0"/>
            <a:fld id="{34B7E4EF-A1BD-40F4-AB7B-04F084DD991D}" type="slidenum">
              <a:rPr lang="fr-FR" noProof="0" smtClean="0"/>
              <a:t>11</a:t>
            </a:fld>
            <a:endParaRPr lang="fr-FR" noProof="0" dirty="0"/>
          </a:p>
        </p:txBody>
      </p:sp>
    </p:spTree>
    <p:extLst>
      <p:ext uri="{BB962C8B-B14F-4D97-AF65-F5344CB8AC3E}">
        <p14:creationId xmlns:p14="http://schemas.microsoft.com/office/powerpoint/2010/main" val="225962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2FE7B688-9359-456E-84C5-D14124ECE878}"/>
              </a:ext>
            </a:extLst>
          </p:cNvPr>
          <p:cNvPicPr>
            <a:picLocks noChangeAspect="1"/>
          </p:cNvPicPr>
          <p:nvPr/>
        </p:nvPicPr>
        <p:blipFill rotWithShape="1">
          <a:blip r:embed="rId4">
            <a:alphaModFix/>
          </a:blip>
          <a:srcRect t="8235" b="6745"/>
          <a:stretch/>
        </p:blipFill>
        <p:spPr>
          <a:xfrm>
            <a:off x="236320" y="252046"/>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Les liens utiles</a:t>
            </a:r>
          </a:p>
        </p:txBody>
      </p:sp>
      <p:sp>
        <p:nvSpPr>
          <p:cNvPr id="29" name="ZoneTexte 28">
            <a:extLst>
              <a:ext uri="{FF2B5EF4-FFF2-40B4-BE49-F238E27FC236}">
                <a16:creationId xmlns:a16="http://schemas.microsoft.com/office/drawing/2014/main" id="{5A822D7E-3176-4137-A33C-3F53D14FBC29}"/>
              </a:ext>
            </a:extLst>
          </p:cNvPr>
          <p:cNvSpPr txBox="1"/>
          <p:nvPr/>
        </p:nvSpPr>
        <p:spPr>
          <a:xfrm>
            <a:off x="1066798" y="2720141"/>
            <a:ext cx="10429875" cy="2523768"/>
          </a:xfrm>
          <a:prstGeom prst="rect">
            <a:avLst/>
          </a:prstGeom>
          <a:solidFill>
            <a:schemeClr val="bg1"/>
          </a:solidFill>
          <a:ln w="12700">
            <a:solidFill>
              <a:schemeClr val="accent1"/>
            </a:solidFill>
          </a:ln>
        </p:spPr>
        <p:txBody>
          <a:bodyPr wrap="square" rtlCol="0">
            <a:spAutoFit/>
          </a:bodyPr>
          <a:lstStyle/>
          <a:p>
            <a:pPr algn="ctr"/>
            <a:r>
              <a:rPr lang="fr-FR" sz="1400" dirty="0">
                <a:latin typeface="Calibri" panose="020F0502020204030204" pitchFamily="34" charset="0"/>
                <a:cs typeface="Calibri" panose="020F0502020204030204" pitchFamily="34" charset="0"/>
              </a:rPr>
              <a:t>Liens très utiles « </a:t>
            </a:r>
            <a:r>
              <a:rPr lang="fr-FR" sz="1400" b="1" dirty="0">
                <a:latin typeface="Calibri" panose="020F0502020204030204" pitchFamily="34" charset="0"/>
                <a:cs typeface="Calibri" panose="020F0502020204030204" pitchFamily="34" charset="0"/>
              </a:rPr>
              <a:t>Les Ateliers BOUILLON » </a:t>
            </a:r>
            <a:r>
              <a:rPr lang="fr-FR" sz="1400" dirty="0">
                <a:latin typeface="Calibri" panose="020F0502020204030204" pitchFamily="34" charset="0"/>
                <a:cs typeface="Calibri" panose="020F0502020204030204" pitchFamily="34" charset="0"/>
              </a:rPr>
              <a:t>pour les professionnels :</a:t>
            </a: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p:txBody>
      </p:sp>
      <p:sp>
        <p:nvSpPr>
          <p:cNvPr id="7" name="Espace réservé du pied de page 3">
            <a:extLst>
              <a:ext uri="{FF2B5EF4-FFF2-40B4-BE49-F238E27FC236}">
                <a16:creationId xmlns:a16="http://schemas.microsoft.com/office/drawing/2014/main" id="{30B42FE5-3F7A-4B45-B658-BFE4D8012B61}"/>
              </a:ext>
            </a:extLst>
          </p:cNvPr>
          <p:cNvSpPr txBox="1">
            <a:spLocks/>
          </p:cNvSpPr>
          <p:nvPr/>
        </p:nvSpPr>
        <p:spPr>
          <a:xfrm>
            <a:off x="185735" y="23500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ZoneTexte 1">
            <a:extLst>
              <a:ext uri="{FF2B5EF4-FFF2-40B4-BE49-F238E27FC236}">
                <a16:creationId xmlns:a16="http://schemas.microsoft.com/office/drawing/2014/main" id="{D7D3D621-862D-4A2A-BDF0-A5FD36D66CE1}"/>
              </a:ext>
            </a:extLst>
          </p:cNvPr>
          <p:cNvSpPr txBox="1"/>
          <p:nvPr/>
        </p:nvSpPr>
        <p:spPr>
          <a:xfrm>
            <a:off x="1162049" y="3346712"/>
            <a:ext cx="5359078" cy="738664"/>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Dossier complet Pro :</a:t>
            </a:r>
            <a:r>
              <a:rPr lang="fr-FR" sz="1200"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hlinkClick r:id="rId5" tooltip="Cliquez ici">
                  <a:extLst>
                    <a:ext uri="{A12FA001-AC4F-418D-AE19-62706E023703}">
                      <ahyp:hlinkClr xmlns:ahyp="http://schemas.microsoft.com/office/drawing/2018/hyperlinkcolor" val="tx"/>
                    </a:ext>
                  </a:extLst>
                </a:hlinkClick>
              </a:rPr>
              <a:t>Cliquez ici</a:t>
            </a:r>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Ouverture de Compte : 		</a:t>
            </a:r>
            <a:r>
              <a:rPr lang="fr-FR" sz="12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Cliquez ici</a:t>
            </a:r>
            <a:endParaRPr lang="fr-FR" sz="1200" dirty="0">
              <a:latin typeface="Calibri" panose="020F0502020204030204" pitchFamily="34" charset="0"/>
              <a:cs typeface="Calibri" panose="020F0502020204030204" pitchFamily="34" charset="0"/>
            </a:endParaRPr>
          </a:p>
          <a:p>
            <a:endParaRPr lang="fr-FR" dirty="0"/>
          </a:p>
        </p:txBody>
      </p:sp>
      <p:sp>
        <p:nvSpPr>
          <p:cNvPr id="9" name="ZoneTexte 8">
            <a:extLst>
              <a:ext uri="{FF2B5EF4-FFF2-40B4-BE49-F238E27FC236}">
                <a16:creationId xmlns:a16="http://schemas.microsoft.com/office/drawing/2014/main" id="{6CBC54CC-E4F7-41B5-87AE-93CAF40B2973}"/>
              </a:ext>
            </a:extLst>
          </p:cNvPr>
          <p:cNvSpPr txBox="1"/>
          <p:nvPr/>
        </p:nvSpPr>
        <p:spPr>
          <a:xfrm>
            <a:off x="1162049" y="3952632"/>
            <a:ext cx="5939742" cy="1107996"/>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Catalogue – A télécharger :</a:t>
            </a:r>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Plan 3D Extrait : 		</a:t>
            </a:r>
            <a:r>
              <a:rPr lang="fr-FR" sz="1200" dirty="0">
                <a:latin typeface="Calibri" panose="020F0502020204030204" pitchFamily="34" charset="0"/>
                <a:cs typeface="Calibri" panose="020F0502020204030204" pitchFamily="34" charset="0"/>
                <a:hlinkClick r:id="rId7" tooltip="https://www.dropbox.com/sh/8h02mpcl8wl6p58/AADqjNaGkSXuXxNluCR6kQgXa?dl=0">
                  <a:extLst>
                    <a:ext uri="{A12FA001-AC4F-418D-AE19-62706E023703}">
                      <ahyp:hlinkClr xmlns:ahyp="http://schemas.microsoft.com/office/drawing/2018/hyperlinkcolor" val="tx"/>
                    </a:ext>
                  </a:extLst>
                </a:hlinkClick>
              </a:rPr>
              <a:t>Cliquez ici</a:t>
            </a:r>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Plan 3D Complet :		</a:t>
            </a:r>
            <a:r>
              <a:rPr lang="fr-FR" sz="1100" b="1" u="sng" dirty="0">
                <a:hlinkClick r:id="rId8"/>
              </a:rPr>
              <a:t>Cliquez ici</a:t>
            </a:r>
            <a:r>
              <a:rPr lang="fr-FR" sz="1100" b="1" dirty="0"/>
              <a:t> </a:t>
            </a:r>
            <a:endParaRPr lang="fr-FR" sz="1100" b="1"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Catalogue Cuisine - Agencement : 	</a:t>
            </a:r>
            <a:r>
              <a:rPr lang="fr-FR" sz="1200" dirty="0">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Cliquez ici</a:t>
            </a:r>
            <a:endParaRPr lang="fr-FR" sz="1200" dirty="0">
              <a:latin typeface="Calibri" panose="020F0502020204030204" pitchFamily="34" charset="0"/>
              <a:cs typeface="Calibri" panose="020F0502020204030204" pitchFamily="34" charset="0"/>
            </a:endParaRPr>
          </a:p>
          <a:p>
            <a:endParaRPr lang="fr-FR" dirty="0"/>
          </a:p>
        </p:txBody>
      </p:sp>
      <p:sp>
        <p:nvSpPr>
          <p:cNvPr id="3" name="Espace réservé du numéro de diapositive 2">
            <a:extLst>
              <a:ext uri="{FF2B5EF4-FFF2-40B4-BE49-F238E27FC236}">
                <a16:creationId xmlns:a16="http://schemas.microsoft.com/office/drawing/2014/main" id="{EC3C793E-E9E3-F643-931F-2EB55180E3EA}"/>
              </a:ext>
            </a:extLst>
          </p:cNvPr>
          <p:cNvSpPr>
            <a:spLocks noGrp="1"/>
          </p:cNvSpPr>
          <p:nvPr>
            <p:ph type="sldNum" sz="quarter" idx="12"/>
          </p:nvPr>
        </p:nvSpPr>
        <p:spPr/>
        <p:txBody>
          <a:bodyPr/>
          <a:lstStyle/>
          <a:p>
            <a:pPr rtl="0"/>
            <a:fld id="{34B7E4EF-A1BD-40F4-AB7B-04F084DD991D}" type="slidenum">
              <a:rPr lang="fr-FR" noProof="0" smtClean="0"/>
              <a:t>12</a:t>
            </a:fld>
            <a:endParaRPr lang="fr-FR" noProof="0" dirty="0"/>
          </a:p>
        </p:txBody>
      </p:sp>
    </p:spTree>
    <p:extLst>
      <p:ext uri="{BB962C8B-B14F-4D97-AF65-F5344CB8AC3E}">
        <p14:creationId xmlns:p14="http://schemas.microsoft.com/office/powerpoint/2010/main" val="29055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Winner</a:t>
            </a:r>
          </a:p>
        </p:txBody>
      </p:sp>
      <p:pic>
        <p:nvPicPr>
          <p:cNvPr id="2" name="Image 1">
            <a:extLst>
              <a:ext uri="{FF2B5EF4-FFF2-40B4-BE49-F238E27FC236}">
                <a16:creationId xmlns:a16="http://schemas.microsoft.com/office/drawing/2014/main" id="{25E33864-C6E1-4EA7-855D-C34CE9A3F571}"/>
              </a:ext>
            </a:extLst>
          </p:cNvPr>
          <p:cNvPicPr>
            <a:picLocks noChangeAspect="1"/>
          </p:cNvPicPr>
          <p:nvPr/>
        </p:nvPicPr>
        <p:blipFill>
          <a:blip r:embed="rId4"/>
          <a:stretch>
            <a:fillRect/>
          </a:stretch>
        </p:blipFill>
        <p:spPr>
          <a:xfrm>
            <a:off x="1066799" y="1746040"/>
            <a:ext cx="4925995" cy="3603048"/>
          </a:xfrm>
          <a:prstGeom prst="rect">
            <a:avLst/>
          </a:prstGeom>
          <a:ln>
            <a:solidFill>
              <a:schemeClr val="tx1"/>
            </a:solidFill>
          </a:ln>
        </p:spPr>
      </p:pic>
      <p:pic>
        <p:nvPicPr>
          <p:cNvPr id="3" name="Image 2">
            <a:extLst>
              <a:ext uri="{FF2B5EF4-FFF2-40B4-BE49-F238E27FC236}">
                <a16:creationId xmlns:a16="http://schemas.microsoft.com/office/drawing/2014/main" id="{A4A1EC95-4A02-4954-A20B-641F1F93C9BC}"/>
              </a:ext>
            </a:extLst>
          </p:cNvPr>
          <p:cNvPicPr>
            <a:picLocks noChangeAspect="1"/>
          </p:cNvPicPr>
          <p:nvPr/>
        </p:nvPicPr>
        <p:blipFill>
          <a:blip r:embed="rId5"/>
          <a:stretch>
            <a:fillRect/>
          </a:stretch>
        </p:blipFill>
        <p:spPr>
          <a:xfrm>
            <a:off x="6570680" y="1746040"/>
            <a:ext cx="4925995" cy="3603048"/>
          </a:xfrm>
          <a:prstGeom prst="rect">
            <a:avLst/>
          </a:prstGeom>
          <a:ln>
            <a:solidFill>
              <a:schemeClr val="tx1"/>
            </a:solidFill>
          </a:ln>
        </p:spPr>
      </p:pic>
      <p:sp>
        <p:nvSpPr>
          <p:cNvPr id="7" name="Espace réservé du pied de page 3">
            <a:extLst>
              <a:ext uri="{FF2B5EF4-FFF2-40B4-BE49-F238E27FC236}">
                <a16:creationId xmlns:a16="http://schemas.microsoft.com/office/drawing/2014/main" id="{8F19CCF0-CBC0-4CE7-9006-5B71F4A1E84C}"/>
              </a:ext>
            </a:extLst>
          </p:cNvPr>
          <p:cNvSpPr txBox="1">
            <a:spLocks/>
          </p:cNvSpPr>
          <p:nvPr/>
        </p:nvSpPr>
        <p:spPr>
          <a:xfrm>
            <a:off x="0" y="321659"/>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4" name="Espace réservé du numéro de diapositive 3">
            <a:extLst>
              <a:ext uri="{FF2B5EF4-FFF2-40B4-BE49-F238E27FC236}">
                <a16:creationId xmlns:a16="http://schemas.microsoft.com/office/drawing/2014/main" id="{E5BD08C8-9C48-904D-BB24-FA552E85D439}"/>
              </a:ext>
            </a:extLst>
          </p:cNvPr>
          <p:cNvSpPr>
            <a:spLocks noGrp="1"/>
          </p:cNvSpPr>
          <p:nvPr>
            <p:ph type="sldNum" sz="quarter" idx="12"/>
          </p:nvPr>
        </p:nvSpPr>
        <p:spPr/>
        <p:txBody>
          <a:bodyPr/>
          <a:lstStyle/>
          <a:p>
            <a:pPr rtl="0"/>
            <a:fld id="{34B7E4EF-A1BD-40F4-AB7B-04F084DD991D}" type="slidenum">
              <a:rPr lang="fr-FR" noProof="0" smtClean="0"/>
              <a:t>13</a:t>
            </a:fld>
            <a:endParaRPr lang="fr-FR" noProof="0" dirty="0"/>
          </a:p>
        </p:txBody>
      </p:sp>
    </p:spTree>
    <p:extLst>
      <p:ext uri="{BB962C8B-B14F-4D97-AF65-F5344CB8AC3E}">
        <p14:creationId xmlns:p14="http://schemas.microsoft.com/office/powerpoint/2010/main" val="14274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84A05A1-D0C4-4062-8676-427F5FDC4F4D}"/>
              </a:ext>
            </a:extLst>
          </p:cNvPr>
          <p:cNvPicPr>
            <a:picLocks noChangeAspect="1"/>
          </p:cNvPicPr>
          <p:nvPr/>
        </p:nvPicPr>
        <p:blipFill>
          <a:blip r:embed="rId4"/>
          <a:stretch>
            <a:fillRect/>
          </a:stretch>
        </p:blipFill>
        <p:spPr>
          <a:xfrm>
            <a:off x="1066799" y="1752136"/>
            <a:ext cx="4804064" cy="3596952"/>
          </a:xfrm>
          <a:prstGeom prst="rect">
            <a:avLst/>
          </a:prstGeom>
          <a:ln>
            <a:solidFill>
              <a:schemeClr val="tx1"/>
            </a:solidFill>
          </a:ln>
        </p:spPr>
      </p:pic>
      <p:pic>
        <p:nvPicPr>
          <p:cNvPr id="7" name="Image 6">
            <a:extLst>
              <a:ext uri="{FF2B5EF4-FFF2-40B4-BE49-F238E27FC236}">
                <a16:creationId xmlns:a16="http://schemas.microsoft.com/office/drawing/2014/main" id="{C211D2BB-A2BB-4279-A1CD-2FDE584F1DDD}"/>
              </a:ext>
            </a:extLst>
          </p:cNvPr>
          <p:cNvPicPr>
            <a:picLocks noChangeAspect="1"/>
          </p:cNvPicPr>
          <p:nvPr/>
        </p:nvPicPr>
        <p:blipFill>
          <a:blip r:embed="rId5"/>
          <a:stretch>
            <a:fillRect/>
          </a:stretch>
        </p:blipFill>
        <p:spPr>
          <a:xfrm>
            <a:off x="6686514" y="1752136"/>
            <a:ext cx="4810161" cy="3596952"/>
          </a:xfrm>
          <a:prstGeom prst="rect">
            <a:avLst/>
          </a:prstGeom>
          <a:ln>
            <a:solidFill>
              <a:schemeClr val="tx1"/>
            </a:solidFill>
          </a:ln>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Winner</a:t>
            </a:r>
          </a:p>
        </p:txBody>
      </p:sp>
      <p:sp>
        <p:nvSpPr>
          <p:cNvPr id="8" name="Espace réservé du pied de page 3">
            <a:extLst>
              <a:ext uri="{FF2B5EF4-FFF2-40B4-BE49-F238E27FC236}">
                <a16:creationId xmlns:a16="http://schemas.microsoft.com/office/drawing/2014/main" id="{1ABB7503-5D8B-4659-9A69-45060BCD6AED}"/>
              </a:ext>
            </a:extLst>
          </p:cNvPr>
          <p:cNvSpPr txBox="1">
            <a:spLocks/>
          </p:cNvSpPr>
          <p:nvPr/>
        </p:nvSpPr>
        <p:spPr>
          <a:xfrm>
            <a:off x="0" y="318633"/>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D3C8479C-1CDD-474C-8559-F9DF6E06E25E}"/>
              </a:ext>
            </a:extLst>
          </p:cNvPr>
          <p:cNvSpPr>
            <a:spLocks noGrp="1"/>
          </p:cNvSpPr>
          <p:nvPr>
            <p:ph type="sldNum" sz="quarter" idx="12"/>
          </p:nvPr>
        </p:nvSpPr>
        <p:spPr/>
        <p:txBody>
          <a:bodyPr/>
          <a:lstStyle/>
          <a:p>
            <a:pPr rtl="0"/>
            <a:fld id="{34B7E4EF-A1BD-40F4-AB7B-04F084DD991D}" type="slidenum">
              <a:rPr lang="fr-FR" noProof="0" smtClean="0"/>
              <a:t>14</a:t>
            </a:fld>
            <a:endParaRPr lang="fr-FR" noProof="0" dirty="0"/>
          </a:p>
        </p:txBody>
      </p:sp>
    </p:spTree>
    <p:extLst>
      <p:ext uri="{BB962C8B-B14F-4D97-AF65-F5344CB8AC3E}">
        <p14:creationId xmlns:p14="http://schemas.microsoft.com/office/powerpoint/2010/main" val="12844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0EFCE89E-ED51-4603-B65F-25C53DD7C5AC}"/>
              </a:ext>
            </a:extLst>
          </p:cNvPr>
          <p:cNvPicPr>
            <a:picLocks noChangeAspect="1"/>
          </p:cNvPicPr>
          <p:nvPr/>
        </p:nvPicPr>
        <p:blipFill rotWithShape="1">
          <a:blip r:embed="rId4">
            <a:alphaModFix/>
          </a:blip>
          <a:srcRect t="8235" b="6745"/>
          <a:stretch/>
        </p:blipFill>
        <p:spPr>
          <a:xfrm>
            <a:off x="236320" y="241966"/>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Winner en 360° Réalité virtuelle</a:t>
            </a:r>
          </a:p>
        </p:txBody>
      </p:sp>
      <p:sp>
        <p:nvSpPr>
          <p:cNvPr id="9" name="ZoneTexte 8">
            <a:extLst>
              <a:ext uri="{FF2B5EF4-FFF2-40B4-BE49-F238E27FC236}">
                <a16:creationId xmlns:a16="http://schemas.microsoft.com/office/drawing/2014/main" id="{FBBBE42A-51BA-4743-B25D-7AA8D1E33EED}"/>
              </a:ext>
            </a:extLst>
          </p:cNvPr>
          <p:cNvSpPr txBox="1"/>
          <p:nvPr/>
        </p:nvSpPr>
        <p:spPr>
          <a:xfrm>
            <a:off x="1066798" y="2720141"/>
            <a:ext cx="10429875" cy="523220"/>
          </a:xfrm>
          <a:prstGeom prst="rect">
            <a:avLst/>
          </a:prstGeom>
          <a:solidFill>
            <a:schemeClr val="bg1">
              <a:alpha val="75000"/>
            </a:schemeClr>
          </a:solidFill>
          <a:ln w="12700">
            <a:solidFill>
              <a:schemeClr val="accent1"/>
            </a:solidFill>
          </a:ln>
        </p:spPr>
        <p:txBody>
          <a:bodyPr wrap="square" rtlCol="0">
            <a:spAutoFit/>
          </a:bodyPr>
          <a:lstStyle/>
          <a:p>
            <a:pPr algn="ctr"/>
            <a:r>
              <a:rPr lang="fr-FR" sz="1400" dirty="0">
                <a:latin typeface="Calibri" panose="020F0502020204030204" pitchFamily="34" charset="0"/>
                <a:ea typeface="Arial" charset="0"/>
                <a:cs typeface="Calibri" panose="020F0502020204030204" pitchFamily="34" charset="0"/>
              </a:rPr>
              <a:t>Exemple 1 – 360° : 				</a:t>
            </a:r>
            <a:r>
              <a:rPr lang="fr-FR" sz="1400" dirty="0">
                <a:latin typeface="Calibri" panose="020F0502020204030204" pitchFamily="34" charset="0"/>
                <a:cs typeface="Calibri" panose="020F0502020204030204" pitchFamily="34" charset="0"/>
                <a:hlinkClick r:id="rId5" tooltip="https://csocloud.page.link/cxy7"/>
              </a:rPr>
              <a:t>Cliquez ici</a:t>
            </a: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ea typeface="Arial" charset="0"/>
                <a:cs typeface="Calibri" panose="020F0502020204030204" pitchFamily="34" charset="0"/>
              </a:rPr>
              <a:t>Exemple 2 – 360° : 				</a:t>
            </a:r>
            <a:r>
              <a:rPr lang="fr-FR" sz="1400" dirty="0">
                <a:latin typeface="Calibri" panose="020F0502020204030204" pitchFamily="34" charset="0"/>
                <a:cs typeface="Calibri" panose="020F0502020204030204" pitchFamily="34" charset="0"/>
                <a:hlinkClick r:id="rId6" tooltip="https://csocloud.page.link/TCzL"/>
              </a:rPr>
              <a:t>Cliquez ici</a:t>
            </a:r>
            <a:endParaRPr lang="fr-FR" sz="1400" dirty="0">
              <a:latin typeface="Calibri" panose="020F0502020204030204" pitchFamily="34" charset="0"/>
              <a:cs typeface="Calibri" panose="020F0502020204030204" pitchFamily="34" charset="0"/>
            </a:endParaRPr>
          </a:p>
        </p:txBody>
      </p:sp>
      <p:sp>
        <p:nvSpPr>
          <p:cNvPr id="7" name="Espace réservé du pied de page 3">
            <a:extLst>
              <a:ext uri="{FF2B5EF4-FFF2-40B4-BE49-F238E27FC236}">
                <a16:creationId xmlns:a16="http://schemas.microsoft.com/office/drawing/2014/main" id="{F2D144FF-F04A-43BA-A5D4-7D48BFD99771}"/>
              </a:ext>
            </a:extLst>
          </p:cNvPr>
          <p:cNvSpPr txBox="1">
            <a:spLocks/>
          </p:cNvSpPr>
          <p:nvPr/>
        </p:nvSpPr>
        <p:spPr>
          <a:xfrm>
            <a:off x="-9526" y="29360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211E83AC-37DB-F845-ABBC-80416EE55A8D}"/>
              </a:ext>
            </a:extLst>
          </p:cNvPr>
          <p:cNvSpPr>
            <a:spLocks noGrp="1"/>
          </p:cNvSpPr>
          <p:nvPr>
            <p:ph type="sldNum" sz="quarter" idx="12"/>
          </p:nvPr>
        </p:nvSpPr>
        <p:spPr/>
        <p:txBody>
          <a:bodyPr/>
          <a:lstStyle/>
          <a:p>
            <a:pPr rtl="0"/>
            <a:fld id="{34B7E4EF-A1BD-40F4-AB7B-04F084DD991D}" type="slidenum">
              <a:rPr lang="fr-FR" noProof="0" smtClean="0"/>
              <a:t>15</a:t>
            </a:fld>
            <a:endParaRPr lang="fr-FR" noProof="0" dirty="0"/>
          </a:p>
        </p:txBody>
      </p:sp>
    </p:spTree>
    <p:extLst>
      <p:ext uri="{BB962C8B-B14F-4D97-AF65-F5344CB8AC3E}">
        <p14:creationId xmlns:p14="http://schemas.microsoft.com/office/powerpoint/2010/main" val="319170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3ds Max</a:t>
            </a:r>
          </a:p>
        </p:txBody>
      </p:sp>
      <p:pic>
        <p:nvPicPr>
          <p:cNvPr id="4" name="Image 3">
            <a:extLst>
              <a:ext uri="{FF2B5EF4-FFF2-40B4-BE49-F238E27FC236}">
                <a16:creationId xmlns:a16="http://schemas.microsoft.com/office/drawing/2014/main" id="{AADD33B7-618B-4CC8-A1E2-22B5BD57477D}"/>
              </a:ext>
            </a:extLst>
          </p:cNvPr>
          <p:cNvPicPr>
            <a:picLocks noChangeAspect="1"/>
          </p:cNvPicPr>
          <p:nvPr/>
        </p:nvPicPr>
        <p:blipFill rotWithShape="1">
          <a:blip r:embed="rId4"/>
          <a:srcRect l="7450" b="5401"/>
          <a:stretch/>
        </p:blipFill>
        <p:spPr>
          <a:xfrm>
            <a:off x="1066799" y="1826708"/>
            <a:ext cx="4632195" cy="3316791"/>
          </a:xfrm>
          <a:prstGeom prst="rect">
            <a:avLst/>
          </a:prstGeom>
          <a:ln>
            <a:solidFill>
              <a:schemeClr val="tx1"/>
            </a:solidFill>
          </a:ln>
        </p:spPr>
      </p:pic>
      <p:pic>
        <p:nvPicPr>
          <p:cNvPr id="7" name="Image 6">
            <a:extLst>
              <a:ext uri="{FF2B5EF4-FFF2-40B4-BE49-F238E27FC236}">
                <a16:creationId xmlns:a16="http://schemas.microsoft.com/office/drawing/2014/main" id="{033DAC74-C595-4045-AA43-F1A30CD181B8}"/>
              </a:ext>
            </a:extLst>
          </p:cNvPr>
          <p:cNvPicPr>
            <a:picLocks noChangeAspect="1"/>
          </p:cNvPicPr>
          <p:nvPr/>
        </p:nvPicPr>
        <p:blipFill rotWithShape="1">
          <a:blip r:embed="rId5"/>
          <a:srcRect l="8459"/>
          <a:stretch/>
        </p:blipFill>
        <p:spPr>
          <a:xfrm>
            <a:off x="6022843" y="1826708"/>
            <a:ext cx="5473832" cy="3316791"/>
          </a:xfrm>
          <a:prstGeom prst="rect">
            <a:avLst/>
          </a:prstGeom>
          <a:ln>
            <a:solidFill>
              <a:schemeClr val="tx1"/>
            </a:solidFill>
          </a:ln>
        </p:spPr>
      </p:pic>
      <p:sp>
        <p:nvSpPr>
          <p:cNvPr id="8" name="Espace réservé du pied de page 3">
            <a:extLst>
              <a:ext uri="{FF2B5EF4-FFF2-40B4-BE49-F238E27FC236}">
                <a16:creationId xmlns:a16="http://schemas.microsoft.com/office/drawing/2014/main" id="{5BD9B37A-B47F-4A68-896A-57CE3E064905}"/>
              </a:ext>
            </a:extLst>
          </p:cNvPr>
          <p:cNvSpPr txBox="1">
            <a:spLocks/>
          </p:cNvSpPr>
          <p:nvPr/>
        </p:nvSpPr>
        <p:spPr>
          <a:xfrm>
            <a:off x="0" y="33552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75A00223-7B44-E64E-A340-14172DD11B04}"/>
              </a:ext>
            </a:extLst>
          </p:cNvPr>
          <p:cNvSpPr>
            <a:spLocks noGrp="1"/>
          </p:cNvSpPr>
          <p:nvPr>
            <p:ph type="sldNum" sz="quarter" idx="12"/>
          </p:nvPr>
        </p:nvSpPr>
        <p:spPr/>
        <p:txBody>
          <a:bodyPr/>
          <a:lstStyle/>
          <a:p>
            <a:pPr rtl="0"/>
            <a:fld id="{34B7E4EF-A1BD-40F4-AB7B-04F084DD991D}" type="slidenum">
              <a:rPr lang="fr-FR" noProof="0" smtClean="0"/>
              <a:t>16</a:t>
            </a:fld>
            <a:endParaRPr lang="fr-FR" noProof="0" dirty="0"/>
          </a:p>
        </p:txBody>
      </p:sp>
    </p:spTree>
    <p:extLst>
      <p:ext uri="{BB962C8B-B14F-4D97-AF65-F5344CB8AC3E}">
        <p14:creationId xmlns:p14="http://schemas.microsoft.com/office/powerpoint/2010/main" val="36446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3ds Max</a:t>
            </a:r>
          </a:p>
        </p:txBody>
      </p:sp>
      <p:pic>
        <p:nvPicPr>
          <p:cNvPr id="2" name="Image 1">
            <a:extLst>
              <a:ext uri="{FF2B5EF4-FFF2-40B4-BE49-F238E27FC236}">
                <a16:creationId xmlns:a16="http://schemas.microsoft.com/office/drawing/2014/main" id="{25DDFA95-D476-4CB5-BC77-04265D55A12C}"/>
              </a:ext>
            </a:extLst>
          </p:cNvPr>
          <p:cNvPicPr>
            <a:picLocks noChangeAspect="1"/>
          </p:cNvPicPr>
          <p:nvPr/>
        </p:nvPicPr>
        <p:blipFill rotWithShape="1">
          <a:blip r:embed="rId4"/>
          <a:srcRect b="10405"/>
          <a:stretch/>
        </p:blipFill>
        <p:spPr>
          <a:xfrm>
            <a:off x="1066799" y="1826709"/>
            <a:ext cx="4966376" cy="3593016"/>
          </a:xfrm>
          <a:prstGeom prst="rect">
            <a:avLst/>
          </a:prstGeom>
          <a:ln>
            <a:solidFill>
              <a:schemeClr val="tx1"/>
            </a:solidFill>
          </a:ln>
        </p:spPr>
      </p:pic>
      <p:pic>
        <p:nvPicPr>
          <p:cNvPr id="3" name="Image 2">
            <a:extLst>
              <a:ext uri="{FF2B5EF4-FFF2-40B4-BE49-F238E27FC236}">
                <a16:creationId xmlns:a16="http://schemas.microsoft.com/office/drawing/2014/main" id="{E755B4F0-B3C8-4D25-86F5-16857E553A21}"/>
              </a:ext>
            </a:extLst>
          </p:cNvPr>
          <p:cNvPicPr>
            <a:picLocks noChangeAspect="1"/>
          </p:cNvPicPr>
          <p:nvPr/>
        </p:nvPicPr>
        <p:blipFill rotWithShape="1">
          <a:blip r:embed="rId5"/>
          <a:srcRect l="8927" r="4907"/>
          <a:stretch/>
        </p:blipFill>
        <p:spPr>
          <a:xfrm>
            <a:off x="6530300" y="1826709"/>
            <a:ext cx="4966375" cy="3593016"/>
          </a:xfrm>
          <a:prstGeom prst="rect">
            <a:avLst/>
          </a:prstGeom>
          <a:ln>
            <a:solidFill>
              <a:schemeClr val="tx1"/>
            </a:solidFill>
          </a:ln>
        </p:spPr>
      </p:pic>
      <p:sp>
        <p:nvSpPr>
          <p:cNvPr id="7" name="Espace réservé du pied de page 3">
            <a:extLst>
              <a:ext uri="{FF2B5EF4-FFF2-40B4-BE49-F238E27FC236}">
                <a16:creationId xmlns:a16="http://schemas.microsoft.com/office/drawing/2014/main" id="{80450C6A-16FA-423B-9B48-D7E348CD926B}"/>
              </a:ext>
            </a:extLst>
          </p:cNvPr>
          <p:cNvSpPr txBox="1">
            <a:spLocks/>
          </p:cNvSpPr>
          <p:nvPr/>
        </p:nvSpPr>
        <p:spPr>
          <a:xfrm>
            <a:off x="0" y="342057"/>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4" name="Espace réservé du numéro de diapositive 3">
            <a:extLst>
              <a:ext uri="{FF2B5EF4-FFF2-40B4-BE49-F238E27FC236}">
                <a16:creationId xmlns:a16="http://schemas.microsoft.com/office/drawing/2014/main" id="{905CAC22-8D0C-B845-9CD7-7DE0A53BB960}"/>
              </a:ext>
            </a:extLst>
          </p:cNvPr>
          <p:cNvSpPr>
            <a:spLocks noGrp="1"/>
          </p:cNvSpPr>
          <p:nvPr>
            <p:ph type="sldNum" sz="quarter" idx="12"/>
          </p:nvPr>
        </p:nvSpPr>
        <p:spPr/>
        <p:txBody>
          <a:bodyPr/>
          <a:lstStyle/>
          <a:p>
            <a:pPr rtl="0"/>
            <a:fld id="{34B7E4EF-A1BD-40F4-AB7B-04F084DD991D}" type="slidenum">
              <a:rPr lang="fr-FR" noProof="0" smtClean="0"/>
              <a:t>17</a:t>
            </a:fld>
            <a:endParaRPr lang="fr-FR" noProof="0" dirty="0"/>
          </a:p>
        </p:txBody>
      </p:sp>
    </p:spTree>
    <p:extLst>
      <p:ext uri="{BB962C8B-B14F-4D97-AF65-F5344CB8AC3E}">
        <p14:creationId xmlns:p14="http://schemas.microsoft.com/office/powerpoint/2010/main" val="41736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3ds Max</a:t>
            </a:r>
          </a:p>
        </p:txBody>
      </p:sp>
      <p:pic>
        <p:nvPicPr>
          <p:cNvPr id="4" name="Image 3">
            <a:extLst>
              <a:ext uri="{FF2B5EF4-FFF2-40B4-BE49-F238E27FC236}">
                <a16:creationId xmlns:a16="http://schemas.microsoft.com/office/drawing/2014/main" id="{6613FD0A-FBFC-464A-B318-AF8DA80FA10C}"/>
              </a:ext>
            </a:extLst>
          </p:cNvPr>
          <p:cNvPicPr>
            <a:picLocks noChangeAspect="1"/>
          </p:cNvPicPr>
          <p:nvPr/>
        </p:nvPicPr>
        <p:blipFill>
          <a:blip r:embed="rId4"/>
          <a:stretch>
            <a:fillRect/>
          </a:stretch>
        </p:blipFill>
        <p:spPr>
          <a:xfrm>
            <a:off x="1066799" y="1826708"/>
            <a:ext cx="5041829" cy="3107241"/>
          </a:xfrm>
          <a:prstGeom prst="rect">
            <a:avLst/>
          </a:prstGeom>
          <a:ln>
            <a:solidFill>
              <a:schemeClr val="tx1"/>
            </a:solidFill>
          </a:ln>
        </p:spPr>
      </p:pic>
      <p:pic>
        <p:nvPicPr>
          <p:cNvPr id="7" name="Image 6">
            <a:extLst>
              <a:ext uri="{FF2B5EF4-FFF2-40B4-BE49-F238E27FC236}">
                <a16:creationId xmlns:a16="http://schemas.microsoft.com/office/drawing/2014/main" id="{486C353F-7CDC-4873-9733-E54AE7F46597}"/>
              </a:ext>
            </a:extLst>
          </p:cNvPr>
          <p:cNvPicPr>
            <a:picLocks noChangeAspect="1"/>
          </p:cNvPicPr>
          <p:nvPr/>
        </p:nvPicPr>
        <p:blipFill>
          <a:blip r:embed="rId5"/>
          <a:stretch>
            <a:fillRect/>
          </a:stretch>
        </p:blipFill>
        <p:spPr>
          <a:xfrm>
            <a:off x="6448749" y="1826708"/>
            <a:ext cx="5047926" cy="3107240"/>
          </a:xfrm>
          <a:prstGeom prst="rect">
            <a:avLst/>
          </a:prstGeom>
          <a:ln>
            <a:solidFill>
              <a:schemeClr val="tx1"/>
            </a:solidFill>
          </a:ln>
        </p:spPr>
      </p:pic>
      <p:sp>
        <p:nvSpPr>
          <p:cNvPr id="8" name="Espace réservé du pied de page 3">
            <a:extLst>
              <a:ext uri="{FF2B5EF4-FFF2-40B4-BE49-F238E27FC236}">
                <a16:creationId xmlns:a16="http://schemas.microsoft.com/office/drawing/2014/main" id="{150DBD01-136B-467F-8329-C3EADD89FF96}"/>
              </a:ext>
            </a:extLst>
          </p:cNvPr>
          <p:cNvSpPr txBox="1">
            <a:spLocks/>
          </p:cNvSpPr>
          <p:nvPr/>
        </p:nvSpPr>
        <p:spPr>
          <a:xfrm>
            <a:off x="12628" y="335257"/>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8176D640-768B-4242-A4B4-E6C5F51D1D92}"/>
              </a:ext>
            </a:extLst>
          </p:cNvPr>
          <p:cNvSpPr>
            <a:spLocks noGrp="1"/>
          </p:cNvSpPr>
          <p:nvPr>
            <p:ph type="sldNum" sz="quarter" idx="12"/>
          </p:nvPr>
        </p:nvSpPr>
        <p:spPr/>
        <p:txBody>
          <a:bodyPr/>
          <a:lstStyle/>
          <a:p>
            <a:pPr rtl="0"/>
            <a:fld id="{34B7E4EF-A1BD-40F4-AB7B-04F084DD991D}" type="slidenum">
              <a:rPr lang="fr-FR" noProof="0" smtClean="0"/>
              <a:t>18</a:t>
            </a:fld>
            <a:endParaRPr lang="fr-FR" noProof="0" dirty="0"/>
          </a:p>
        </p:txBody>
      </p:sp>
    </p:spTree>
    <p:extLst>
      <p:ext uri="{BB962C8B-B14F-4D97-AF65-F5344CB8AC3E}">
        <p14:creationId xmlns:p14="http://schemas.microsoft.com/office/powerpoint/2010/main" val="26720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 </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Autres Exemples 3D sur 3ds Max  </a:t>
            </a:r>
          </a:p>
        </p:txBody>
      </p:sp>
      <p:sp>
        <p:nvSpPr>
          <p:cNvPr id="11" name="ZoneTexte 10">
            <a:extLst>
              <a:ext uri="{FF2B5EF4-FFF2-40B4-BE49-F238E27FC236}">
                <a16:creationId xmlns:a16="http://schemas.microsoft.com/office/drawing/2014/main" id="{267D5DBF-2D58-4099-AFF1-BCBDAA593DB7}"/>
              </a:ext>
            </a:extLst>
          </p:cNvPr>
          <p:cNvSpPr txBox="1"/>
          <p:nvPr/>
        </p:nvSpPr>
        <p:spPr>
          <a:xfrm>
            <a:off x="3465050" y="2635152"/>
            <a:ext cx="5007071" cy="1631216"/>
          </a:xfrm>
          <a:prstGeom prst="rect">
            <a:avLst/>
          </a:prstGeom>
          <a:solidFill>
            <a:schemeClr val="bg1">
              <a:alpha val="75000"/>
            </a:schemeClr>
          </a:solidFill>
          <a:ln>
            <a:noFill/>
          </a:ln>
        </p:spPr>
        <p:txBody>
          <a:bodyPr wrap="square" rtlCol="0">
            <a:spAutoFit/>
          </a:bodyPr>
          <a:lstStyle/>
          <a:p>
            <a:r>
              <a:rPr lang="fr-FR" sz="12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12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fr-FR" sz="105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Vue Extérieure - Concours d'Architecte</a:t>
            </a:r>
            <a:r>
              <a:rPr lang="fr-FR" sz="1050" dirty="0">
                <a:effectLst/>
                <a:latin typeface="Calibri" panose="020F0502020204030204" pitchFamily="34" charset="0"/>
                <a:ea typeface="Calibri" panose="020F0502020204030204" pitchFamily="34" charset="0"/>
                <a:cs typeface="Times New Roman" panose="02020603050405020304" pitchFamily="18" charset="0"/>
              </a:rPr>
              <a:t> </a:t>
            </a:r>
          </a:p>
          <a:p>
            <a:pPr algn="ctr"/>
            <a:endParaRPr lang="fr-FR" sz="1050" dirty="0">
              <a:solidFill>
                <a:srgbClr val="000000"/>
              </a:solidFill>
              <a:effectLst/>
              <a:latin typeface="OpenSans"/>
              <a:ea typeface="Times New Roman" panose="02020603050405020304" pitchFamily="18" charset="0"/>
            </a:endParaRPr>
          </a:p>
          <a:p>
            <a:pPr lvl="0" algn="ctr"/>
            <a:r>
              <a:rPr lang="fr-FR" sz="105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Projet 3D - Visite 360° 3Ds Max - Appartement - Guéthary - Vente en VEFA</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1363980" algn="ctr"/>
            <a:r>
              <a:rPr lang="fr-FR" sz="1050" u="none" strike="noStrike"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lvl="0" algn="ctr"/>
            <a:r>
              <a:rPr lang="fr-FR" sz="105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Projet 3D - Visite 360° 3Ds Max - Ensemble Immobilier Loft - Arcachon - Vente en VEFA</a:t>
            </a:r>
            <a:r>
              <a:rPr lang="fr-FR" sz="1050" u="sng"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1200" dirty="0">
                <a:solidFill>
                  <a:srgbClr val="000000"/>
                </a:solidFill>
                <a:effectLst/>
                <a:latin typeface="OpenSans"/>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endParaRPr lang="fr-FR" sz="1200" b="1" dirty="0">
              <a:solidFill>
                <a:srgbClr val="404040"/>
              </a:solidFill>
              <a:latin typeface="Avenir Next LT Pro Light" panose="020B0304020202020204" pitchFamily="34" charset="0"/>
              <a:ea typeface="Arial" charset="0"/>
              <a:cs typeface="Arial" charset="0"/>
            </a:endParaRPr>
          </a:p>
          <a:p>
            <a:pPr algn="ctr"/>
            <a:r>
              <a:rPr lang="fr-FR" sz="1100" b="1" i="1" dirty="0">
                <a:solidFill>
                  <a:srgbClr val="9C121A"/>
                </a:solidFill>
                <a:latin typeface="Avenir Next LT Pro Light" panose="020B0304020202020204" pitchFamily="34" charset="0"/>
                <a:ea typeface="Arial" charset="0"/>
                <a:cs typeface="Arial" charset="0"/>
              </a:rPr>
              <a:t>Cliquez sur ces liens ci-dessus</a:t>
            </a:r>
          </a:p>
        </p:txBody>
      </p:sp>
      <p:sp>
        <p:nvSpPr>
          <p:cNvPr id="12" name="Espace réservé du pied de page 3">
            <a:extLst>
              <a:ext uri="{FF2B5EF4-FFF2-40B4-BE49-F238E27FC236}">
                <a16:creationId xmlns:a16="http://schemas.microsoft.com/office/drawing/2014/main" id="{D6F05616-49CC-466B-8122-BEE08E46BA0D}"/>
              </a:ext>
            </a:extLst>
          </p:cNvPr>
          <p:cNvSpPr txBox="1">
            <a:spLocks/>
          </p:cNvSpPr>
          <p:nvPr/>
        </p:nvSpPr>
        <p:spPr>
          <a:xfrm>
            <a:off x="-9526" y="33348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3" name="Espace réservé du numéro de diapositive 2">
            <a:extLst>
              <a:ext uri="{FF2B5EF4-FFF2-40B4-BE49-F238E27FC236}">
                <a16:creationId xmlns:a16="http://schemas.microsoft.com/office/drawing/2014/main" id="{323C7722-68C0-E741-8676-8CD45287738A}"/>
              </a:ext>
            </a:extLst>
          </p:cNvPr>
          <p:cNvSpPr>
            <a:spLocks noGrp="1"/>
          </p:cNvSpPr>
          <p:nvPr>
            <p:ph type="sldNum" sz="quarter" idx="12"/>
          </p:nvPr>
        </p:nvSpPr>
        <p:spPr/>
        <p:txBody>
          <a:bodyPr/>
          <a:lstStyle/>
          <a:p>
            <a:pPr rtl="0"/>
            <a:fld id="{34B7E4EF-A1BD-40F4-AB7B-04F084DD991D}" type="slidenum">
              <a:rPr lang="fr-FR" noProof="0" smtClean="0"/>
              <a:t>19</a:t>
            </a:fld>
            <a:endParaRPr lang="fr-FR" noProof="0" dirty="0"/>
          </a:p>
        </p:txBody>
      </p:sp>
    </p:spTree>
    <p:extLst>
      <p:ext uri="{BB962C8B-B14F-4D97-AF65-F5344CB8AC3E}">
        <p14:creationId xmlns:p14="http://schemas.microsoft.com/office/powerpoint/2010/main" val="812133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a:xfrm>
            <a:off x="8477250" y="296934"/>
            <a:ext cx="3144774" cy="830199"/>
          </a:xfrm>
        </p:spPr>
        <p:txBody>
          <a:bodyPr rtlCol="0"/>
          <a:lstStyle/>
          <a:p>
            <a:pPr rtl="0"/>
            <a:r>
              <a:rPr lang="fr-FR" b="1" dirty="0">
                <a:solidFill>
                  <a:schemeClr val="bg2">
                    <a:lumMod val="50000"/>
                  </a:schemeClr>
                </a:solidFill>
                <a:latin typeface="Avenir Next LT Pro Light" panose="020B0304020202020204" pitchFamily="34" charset="0"/>
              </a:rPr>
              <a:t>Présentation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86013" y="1391654"/>
            <a:ext cx="3144774" cy="1322972"/>
          </a:xfrm>
        </p:spPr>
        <p:txBody>
          <a:bodyPr rtlCol="0">
            <a:normAutofit fontScale="25000" lnSpcReduction="20000"/>
          </a:bodyPr>
          <a:lstStyle/>
          <a:p>
            <a:pPr>
              <a:lnSpc>
                <a:spcPct val="100000"/>
              </a:lnSpc>
              <a:spcBef>
                <a:spcPts val="0"/>
              </a:spcBef>
            </a:pPr>
            <a:r>
              <a:rPr lang="fr-FR" sz="5200" dirty="0">
                <a:latin typeface="Calibri" panose="020F0502020204030204" pitchFamily="34" charset="0"/>
                <a:cs typeface="Calibri" panose="020F0502020204030204" pitchFamily="34" charset="0"/>
              </a:rPr>
              <a:t>Nous sommes spécialisés, depuis 1987, dans l’agencement et l’aménagement d’intérieur.</a:t>
            </a:r>
          </a:p>
          <a:p>
            <a:pPr>
              <a:lnSpc>
                <a:spcPct val="100000"/>
              </a:lnSpc>
              <a:spcBef>
                <a:spcPts val="0"/>
              </a:spcBef>
            </a:pPr>
            <a:r>
              <a:rPr lang="fr-FR" sz="5200" dirty="0">
                <a:latin typeface="Calibri" panose="020F0502020204030204" pitchFamily="34" charset="0"/>
                <a:cs typeface="Calibri" panose="020F0502020204030204" pitchFamily="34" charset="0"/>
              </a:rPr>
              <a:t>	</a:t>
            </a:r>
          </a:p>
          <a:p>
            <a:pPr>
              <a:lnSpc>
                <a:spcPct val="100000"/>
              </a:lnSpc>
              <a:spcBef>
                <a:spcPts val="0"/>
              </a:spcBef>
            </a:pPr>
            <a:r>
              <a:rPr lang="fr-FR" sz="5200" dirty="0">
                <a:latin typeface="Calibri" panose="020F0502020204030204" pitchFamily="34" charset="0"/>
                <a:cs typeface="Calibri" panose="020F0502020204030204" pitchFamily="34" charset="0"/>
              </a:rPr>
              <a:t>Nous sommes basés à LONS près de Pau (64) et à Marrakech pour Les Ateliers BOUILLON Maroc.</a:t>
            </a:r>
          </a:p>
        </p:txBody>
      </p:sp>
      <p:sp>
        <p:nvSpPr>
          <p:cNvPr id="7" name="Espace réservé du pied de page 3">
            <a:extLst>
              <a:ext uri="{FF2B5EF4-FFF2-40B4-BE49-F238E27FC236}">
                <a16:creationId xmlns:a16="http://schemas.microsoft.com/office/drawing/2014/main" id="{8A62D3F6-22FC-44DB-ABEA-F6AC0CF29868}"/>
              </a:ext>
            </a:extLst>
          </p:cNvPr>
          <p:cNvSpPr>
            <a:spLocks noGrp="1"/>
          </p:cNvSpPr>
          <p:nvPr>
            <p:ph type="ftr" sz="quarter" idx="11"/>
          </p:nvPr>
        </p:nvSpPr>
        <p:spPr>
          <a:xfrm>
            <a:off x="0" y="6486525"/>
            <a:ext cx="12192000" cy="365125"/>
          </a:xfrm>
        </p:spPr>
        <p:txBody>
          <a:bodyPr/>
          <a:lstStyle/>
          <a:p>
            <a:pPr algn="ctr"/>
            <a:r>
              <a:rPr lang="en-US" sz="1200" dirty="0">
                <a:solidFill>
                  <a:srgbClr val="9C121A"/>
                </a:solidFill>
                <a:effectLst/>
                <a:latin typeface="Avenir Next LT Pro Light" panose="020B0304020202020204" pitchFamily="34" charset="0"/>
              </a:rPr>
              <a:t>Les Ateliers BOUILLON</a:t>
            </a:r>
            <a:r>
              <a:rPr lang="en-US" sz="1200" b="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a:t>
            </a:r>
            <a:r>
              <a:rPr lang="en-US" sz="1200" b="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4">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20" name="Espace réservé pour une image  19" descr="Une image contenant intérieur, cuisine, armoire, compteur&#10;&#10;Description générée automatiquement">
            <a:extLst>
              <a:ext uri="{FF2B5EF4-FFF2-40B4-BE49-F238E27FC236}">
                <a16:creationId xmlns:a16="http://schemas.microsoft.com/office/drawing/2014/main" id="{0BCC283C-7868-4E85-9B90-72F36F33E6BE}"/>
              </a:ext>
            </a:extLst>
          </p:cNvPr>
          <p:cNvPicPr>
            <a:picLocks noGrp="1" noChangeAspect="1"/>
          </p:cNvPicPr>
          <p:nvPr>
            <p:ph type="pic" idx="1"/>
          </p:nvPr>
        </p:nvPicPr>
        <p:blipFill rotWithShape="1">
          <a:blip r:embed="rId5"/>
          <a:srcRect l="9801" t="21363" r="9801"/>
          <a:stretch/>
        </p:blipFill>
        <p:spPr>
          <a:xfrm>
            <a:off x="228599" y="1601202"/>
            <a:ext cx="7696201" cy="5019053"/>
          </a:xfrm>
        </p:spPr>
      </p:pic>
      <p:sp>
        <p:nvSpPr>
          <p:cNvPr id="8" name="Espace réservé du texte 3">
            <a:extLst>
              <a:ext uri="{FF2B5EF4-FFF2-40B4-BE49-F238E27FC236}">
                <a16:creationId xmlns:a16="http://schemas.microsoft.com/office/drawing/2014/main" id="{9FECFB9A-8F25-4C5B-8791-0A5D0A739AA9}"/>
              </a:ext>
            </a:extLst>
          </p:cNvPr>
          <p:cNvSpPr txBox="1">
            <a:spLocks/>
          </p:cNvSpPr>
          <p:nvPr/>
        </p:nvSpPr>
        <p:spPr>
          <a:xfrm>
            <a:off x="8153399" y="2386388"/>
            <a:ext cx="3144774" cy="1850027"/>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pPr>
              <a:lnSpc>
                <a:spcPct val="100000"/>
              </a:lnSpc>
              <a:spcBef>
                <a:spcPts val="0"/>
              </a:spcBef>
            </a:pPr>
            <a:endParaRPr lang="fr-FR" sz="5200" dirty="0">
              <a:latin typeface="Calibri" panose="020F0502020204030204" pitchFamily="34" charset="0"/>
              <a:cs typeface="Calibri" panose="020F0502020204030204" pitchFamily="34" charset="0"/>
            </a:endParaRPr>
          </a:p>
          <a:p>
            <a:pPr>
              <a:lnSpc>
                <a:spcPct val="100000"/>
              </a:lnSpc>
              <a:spcBef>
                <a:spcPts val="0"/>
              </a:spcBef>
            </a:pPr>
            <a:endParaRPr lang="fr-FR" sz="5200" dirty="0">
              <a:latin typeface="Calibri" panose="020F0502020204030204" pitchFamily="34" charset="0"/>
              <a:cs typeface="Calibri" panose="020F0502020204030204" pitchFamily="34" charset="0"/>
            </a:endParaRPr>
          </a:p>
          <a:p>
            <a:pPr>
              <a:lnSpc>
                <a:spcPct val="100000"/>
              </a:lnSpc>
              <a:spcBef>
                <a:spcPts val="0"/>
              </a:spcBef>
            </a:pPr>
            <a:endParaRPr lang="fr-FR" sz="5200" dirty="0">
              <a:latin typeface="Calibri" panose="020F0502020204030204" pitchFamily="34" charset="0"/>
              <a:cs typeface="Calibri" panose="020F0502020204030204" pitchFamily="34" charset="0"/>
            </a:endParaRPr>
          </a:p>
          <a:p>
            <a:pPr lvl="2">
              <a:spcBef>
                <a:spcPts val="0"/>
              </a:spcBef>
              <a:buFont typeface="Wingdings" panose="05000000000000000000" pitchFamily="2" charset="2"/>
              <a:buChar char="Ø"/>
            </a:pPr>
            <a:r>
              <a:rPr lang="fr-FR" sz="5200" dirty="0">
                <a:latin typeface="Calibri" panose="020F0502020204030204" pitchFamily="34" charset="0"/>
                <a:cs typeface="Calibri" panose="020F0502020204030204" pitchFamily="34" charset="0"/>
              </a:rPr>
              <a:t> Nous sommes distributeur d’un produit cuisine très qualitatif et très compétitif pour les Menuisiers agenceurs, Ebénistes et Artisans du second-œuvre, avec une aide à la vente personnalisée.  </a:t>
            </a:r>
          </a:p>
          <a:p>
            <a:pPr lvl="2">
              <a:spcBef>
                <a:spcPts val="0"/>
              </a:spcBef>
            </a:pPr>
            <a:r>
              <a:rPr lang="fr-FR" sz="1900" dirty="0"/>
              <a:t>        </a:t>
            </a:r>
          </a:p>
        </p:txBody>
      </p:sp>
      <p:sp>
        <p:nvSpPr>
          <p:cNvPr id="9" name="Espace réservé du texte 3">
            <a:extLst>
              <a:ext uri="{FF2B5EF4-FFF2-40B4-BE49-F238E27FC236}">
                <a16:creationId xmlns:a16="http://schemas.microsoft.com/office/drawing/2014/main" id="{8E5EEAB4-4C76-4D30-B4D9-6E635B1EBED5}"/>
              </a:ext>
            </a:extLst>
          </p:cNvPr>
          <p:cNvSpPr txBox="1">
            <a:spLocks/>
          </p:cNvSpPr>
          <p:nvPr/>
        </p:nvSpPr>
        <p:spPr>
          <a:xfrm>
            <a:off x="8153399" y="3702045"/>
            <a:ext cx="3144774" cy="207645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pPr>
              <a:lnSpc>
                <a:spcPct val="100000"/>
              </a:lnSpc>
              <a:spcBef>
                <a:spcPts val="0"/>
              </a:spcBef>
            </a:pPr>
            <a:endParaRPr lang="fr-FR" sz="5200" dirty="0">
              <a:latin typeface="Calibri" panose="020F0502020204030204" pitchFamily="34" charset="0"/>
              <a:cs typeface="Calibri" panose="020F0502020204030204" pitchFamily="34" charset="0"/>
            </a:endParaRPr>
          </a:p>
          <a:p>
            <a:pPr>
              <a:lnSpc>
                <a:spcPct val="100000"/>
              </a:lnSpc>
              <a:spcBef>
                <a:spcPts val="0"/>
              </a:spcBef>
            </a:pPr>
            <a:endParaRPr lang="fr-FR" sz="5200" dirty="0">
              <a:latin typeface="Calibri" panose="020F0502020204030204" pitchFamily="34" charset="0"/>
              <a:cs typeface="Calibri" panose="020F0502020204030204" pitchFamily="34" charset="0"/>
            </a:endParaRPr>
          </a:p>
          <a:p>
            <a:pPr>
              <a:lnSpc>
                <a:spcPct val="100000"/>
              </a:lnSpc>
              <a:spcBef>
                <a:spcPts val="0"/>
              </a:spcBef>
            </a:pPr>
            <a:endParaRPr lang="fr-FR" sz="5200" dirty="0">
              <a:latin typeface="Calibri" panose="020F0502020204030204" pitchFamily="34" charset="0"/>
              <a:cs typeface="Calibri" panose="020F0502020204030204" pitchFamily="34" charset="0"/>
            </a:endParaRPr>
          </a:p>
          <a:p>
            <a:pPr lvl="2">
              <a:spcBef>
                <a:spcPts val="0"/>
              </a:spcBef>
            </a:pPr>
            <a:endParaRPr lang="fr-FR" sz="5200" dirty="0">
              <a:latin typeface="Calibri" panose="020F0502020204030204" pitchFamily="34" charset="0"/>
              <a:cs typeface="Calibri" panose="020F0502020204030204" pitchFamily="34" charset="0"/>
            </a:endParaRPr>
          </a:p>
          <a:p>
            <a:pPr lvl="2">
              <a:spcBef>
                <a:spcPts val="0"/>
              </a:spcBef>
              <a:buFont typeface="Wingdings" panose="05000000000000000000" pitchFamily="2" charset="2"/>
              <a:buChar char="Ø"/>
            </a:pPr>
            <a:endParaRPr lang="fr-FR" sz="5200" dirty="0">
              <a:latin typeface="Calibri" panose="020F0502020204030204" pitchFamily="34" charset="0"/>
              <a:cs typeface="Calibri" panose="020F0502020204030204" pitchFamily="34" charset="0"/>
            </a:endParaRPr>
          </a:p>
          <a:p>
            <a:pPr lvl="2">
              <a:spcBef>
                <a:spcPts val="0"/>
              </a:spcBef>
              <a:buFont typeface="Wingdings" panose="05000000000000000000" pitchFamily="2" charset="2"/>
              <a:buChar char="Ø"/>
            </a:pPr>
            <a:r>
              <a:rPr lang="fr-FR" sz="5200" dirty="0">
                <a:latin typeface="Calibri" panose="020F0502020204030204" pitchFamily="34" charset="0"/>
                <a:cs typeface="Calibri" panose="020F0502020204030204" pitchFamily="34" charset="0"/>
              </a:rPr>
              <a:t> Nous proposons un service Plan 3D complet pour tous les professionnels de l’habitat.</a:t>
            </a:r>
          </a:p>
          <a:p>
            <a:pPr lvl="2">
              <a:spcBef>
                <a:spcPts val="0"/>
              </a:spcBef>
            </a:pPr>
            <a:r>
              <a:rPr lang="fr-FR" sz="1900" dirty="0"/>
              <a:t>        </a:t>
            </a:r>
          </a:p>
        </p:txBody>
      </p:sp>
      <p:sp>
        <p:nvSpPr>
          <p:cNvPr id="12" name="ZoneTexte 11">
            <a:extLst>
              <a:ext uri="{FF2B5EF4-FFF2-40B4-BE49-F238E27FC236}">
                <a16:creationId xmlns:a16="http://schemas.microsoft.com/office/drawing/2014/main" id="{55527C5E-F660-1F4D-8485-A5E2883851F3}"/>
              </a:ext>
            </a:extLst>
          </p:cNvPr>
          <p:cNvSpPr txBox="1"/>
          <p:nvPr/>
        </p:nvSpPr>
        <p:spPr>
          <a:xfrm>
            <a:off x="371475" y="129770"/>
            <a:ext cx="7553325" cy="1261884"/>
          </a:xfrm>
          <a:prstGeom prst="rect">
            <a:avLst/>
          </a:prstGeom>
          <a:noFill/>
        </p:spPr>
        <p:txBody>
          <a:bodyPr wrap="square" rtlCol="0">
            <a:spAutoFit/>
          </a:bodyPr>
          <a:lstStyle/>
          <a:p>
            <a:pPr algn="ctr"/>
            <a:r>
              <a:rPr lang="fr-FR" sz="4600" dirty="0">
                <a:solidFill>
                  <a:srgbClr val="A6131B"/>
                </a:solidFill>
                <a:effectLst>
                  <a:outerShdw blurRad="38100" dist="38100" dir="2700000" algn="tl">
                    <a:srgbClr val="000000">
                      <a:alpha val="43137"/>
                    </a:srgbClr>
                  </a:outerShdw>
                </a:effectLst>
                <a:latin typeface="+mj-lt"/>
              </a:rPr>
              <a:t>Les Ateliers BOUILLON</a:t>
            </a:r>
            <a:br>
              <a:rPr lang="fr-FR" sz="2800" dirty="0">
                <a:solidFill>
                  <a:schemeClr val="bg1"/>
                </a:solidFill>
                <a:latin typeface="Arimo"/>
              </a:rPr>
            </a:br>
            <a:r>
              <a:rPr lang="fr-FR" sz="2800" dirty="0">
                <a:solidFill>
                  <a:schemeClr val="bg1"/>
                </a:solidFill>
                <a:latin typeface="Arimo"/>
              </a:rPr>
              <a:t> </a:t>
            </a:r>
            <a:endParaRPr lang="fr-FR" sz="3000" spc="600" dirty="0">
              <a:solidFill>
                <a:schemeClr val="bg1">
                  <a:lumMod val="50000"/>
                  <a:lumOff val="50000"/>
                </a:schemeClr>
              </a:solidFill>
              <a:latin typeface="Arimo"/>
            </a:endParaRPr>
          </a:p>
        </p:txBody>
      </p:sp>
      <p:sp>
        <p:nvSpPr>
          <p:cNvPr id="13" name="ZoneTexte 12">
            <a:extLst>
              <a:ext uri="{FF2B5EF4-FFF2-40B4-BE49-F238E27FC236}">
                <a16:creationId xmlns:a16="http://schemas.microsoft.com/office/drawing/2014/main" id="{EC1877AB-4BB0-7149-A936-DDE67F2E6137}"/>
              </a:ext>
            </a:extLst>
          </p:cNvPr>
          <p:cNvSpPr txBox="1"/>
          <p:nvPr/>
        </p:nvSpPr>
        <p:spPr>
          <a:xfrm>
            <a:off x="371474" y="237745"/>
            <a:ext cx="7553325" cy="1415772"/>
          </a:xfrm>
          <a:prstGeom prst="rect">
            <a:avLst/>
          </a:prstGeom>
          <a:noFill/>
        </p:spPr>
        <p:txBody>
          <a:bodyPr wrap="square" rtlCol="0">
            <a:spAutoFit/>
          </a:bodyPr>
          <a:lstStyle/>
          <a:p>
            <a:pPr algn="ctr"/>
            <a:r>
              <a:rPr lang="fr-FR" sz="2800" dirty="0">
                <a:solidFill>
                  <a:schemeClr val="bg1"/>
                </a:solidFill>
                <a:latin typeface="Arimo"/>
              </a:rPr>
              <a:t> </a:t>
            </a:r>
            <a:br>
              <a:rPr lang="fr-FR" sz="2800" dirty="0">
                <a:solidFill>
                  <a:schemeClr val="bg1"/>
                </a:solidFill>
                <a:latin typeface="Arimo"/>
              </a:rPr>
            </a:br>
            <a:r>
              <a:rPr lang="fr-FR" sz="2800" dirty="0">
                <a:solidFill>
                  <a:schemeClr val="bg1"/>
                </a:solidFill>
                <a:latin typeface="Arimo"/>
              </a:rPr>
              <a:t>  </a:t>
            </a:r>
            <a:r>
              <a:rPr lang="fr-FR" sz="1600" spc="1600" dirty="0">
                <a:solidFill>
                  <a:schemeClr val="tx1">
                    <a:lumMod val="50000"/>
                    <a:lumOff val="50000"/>
                  </a:schemeClr>
                </a:solidFill>
                <a:latin typeface="Arimo"/>
              </a:rPr>
              <a:t>CREATEUR D’INTERIEUR</a:t>
            </a:r>
            <a:br>
              <a:rPr lang="fr-FR" sz="3000" spc="600" dirty="0">
                <a:solidFill>
                  <a:schemeClr val="tx1">
                    <a:lumMod val="75000"/>
                    <a:lumOff val="25000"/>
                  </a:schemeClr>
                </a:solidFill>
                <a:latin typeface="Arimo"/>
              </a:rPr>
            </a:br>
            <a:endParaRPr lang="fr-FR" sz="3000" spc="600" dirty="0">
              <a:solidFill>
                <a:schemeClr val="tx1">
                  <a:lumMod val="75000"/>
                  <a:lumOff val="25000"/>
                </a:schemeClr>
              </a:solidFill>
              <a:latin typeface="Arimo"/>
            </a:endParaRPr>
          </a:p>
        </p:txBody>
      </p:sp>
      <p:sp>
        <p:nvSpPr>
          <p:cNvPr id="2" name="Espace réservé du numéro de diapositive 1">
            <a:extLst>
              <a:ext uri="{FF2B5EF4-FFF2-40B4-BE49-F238E27FC236}">
                <a16:creationId xmlns:a16="http://schemas.microsoft.com/office/drawing/2014/main" id="{9992D84B-CF1B-CA4F-BA3D-1C44BF4EFBA1}"/>
              </a:ext>
            </a:extLst>
          </p:cNvPr>
          <p:cNvSpPr>
            <a:spLocks noGrp="1"/>
          </p:cNvSpPr>
          <p:nvPr>
            <p:ph type="sldNum" sz="quarter" idx="12"/>
          </p:nvPr>
        </p:nvSpPr>
        <p:spPr/>
        <p:txBody>
          <a:bodyPr/>
          <a:lstStyle/>
          <a:p>
            <a:pPr rtl="0"/>
            <a:fld id="{34B7E4EF-A1BD-40F4-AB7B-04F084DD991D}" type="slidenum">
              <a:rPr lang="fr-FR" noProof="0" smtClean="0"/>
              <a:t>2</a:t>
            </a:fld>
            <a:endParaRPr lang="fr-FR" noProof="0" dirty="0"/>
          </a:p>
        </p:txBody>
      </p:sp>
    </p:spTree>
    <p:extLst>
      <p:ext uri="{BB962C8B-B14F-4D97-AF65-F5344CB8AC3E}">
        <p14:creationId xmlns:p14="http://schemas.microsoft.com/office/powerpoint/2010/main" val="70723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3ds Max - Extérieur</a:t>
            </a:r>
          </a:p>
        </p:txBody>
      </p:sp>
      <p:pic>
        <p:nvPicPr>
          <p:cNvPr id="8" name="Image 7">
            <a:extLst>
              <a:ext uri="{FF2B5EF4-FFF2-40B4-BE49-F238E27FC236}">
                <a16:creationId xmlns:a16="http://schemas.microsoft.com/office/drawing/2014/main" id="{03369505-C319-4534-AA3A-85BA22572AE0}"/>
              </a:ext>
            </a:extLst>
          </p:cNvPr>
          <p:cNvPicPr>
            <a:picLocks noChangeAspect="1"/>
          </p:cNvPicPr>
          <p:nvPr/>
        </p:nvPicPr>
        <p:blipFill>
          <a:blip r:embed="rId4"/>
          <a:srcRect/>
          <a:stretch/>
        </p:blipFill>
        <p:spPr>
          <a:xfrm>
            <a:off x="1066799" y="1824411"/>
            <a:ext cx="4559999" cy="3420000"/>
          </a:xfrm>
          <a:prstGeom prst="rect">
            <a:avLst/>
          </a:prstGeom>
          <a:ln>
            <a:solidFill>
              <a:schemeClr val="tx1"/>
            </a:solidFill>
          </a:ln>
        </p:spPr>
      </p:pic>
      <p:pic>
        <p:nvPicPr>
          <p:cNvPr id="2" name="Image 1">
            <a:extLst>
              <a:ext uri="{FF2B5EF4-FFF2-40B4-BE49-F238E27FC236}">
                <a16:creationId xmlns:a16="http://schemas.microsoft.com/office/drawing/2014/main" id="{C406F12B-1F64-4CFD-9EEF-C3272B85EBBE}"/>
              </a:ext>
            </a:extLst>
          </p:cNvPr>
          <p:cNvPicPr>
            <a:picLocks noChangeAspect="1"/>
          </p:cNvPicPr>
          <p:nvPr/>
        </p:nvPicPr>
        <p:blipFill>
          <a:blip r:embed="rId5"/>
          <a:stretch>
            <a:fillRect/>
          </a:stretch>
        </p:blipFill>
        <p:spPr>
          <a:xfrm>
            <a:off x="6936472" y="1824259"/>
            <a:ext cx="4560203" cy="3420152"/>
          </a:xfrm>
          <a:prstGeom prst="rect">
            <a:avLst/>
          </a:prstGeom>
          <a:ln>
            <a:solidFill>
              <a:schemeClr val="tx1"/>
            </a:solidFill>
          </a:ln>
        </p:spPr>
      </p:pic>
      <p:sp>
        <p:nvSpPr>
          <p:cNvPr id="7" name="Espace réservé du pied de page 3">
            <a:extLst>
              <a:ext uri="{FF2B5EF4-FFF2-40B4-BE49-F238E27FC236}">
                <a16:creationId xmlns:a16="http://schemas.microsoft.com/office/drawing/2014/main" id="{CF1430F8-65C7-415A-A929-DEC3E4133DAE}"/>
              </a:ext>
            </a:extLst>
          </p:cNvPr>
          <p:cNvSpPr txBox="1">
            <a:spLocks/>
          </p:cNvSpPr>
          <p:nvPr/>
        </p:nvSpPr>
        <p:spPr>
          <a:xfrm>
            <a:off x="0" y="336674"/>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3" name="Espace réservé du numéro de diapositive 2">
            <a:extLst>
              <a:ext uri="{FF2B5EF4-FFF2-40B4-BE49-F238E27FC236}">
                <a16:creationId xmlns:a16="http://schemas.microsoft.com/office/drawing/2014/main" id="{DDA60704-A857-0A46-B3BC-704DB4218FED}"/>
              </a:ext>
            </a:extLst>
          </p:cNvPr>
          <p:cNvSpPr>
            <a:spLocks noGrp="1"/>
          </p:cNvSpPr>
          <p:nvPr>
            <p:ph type="sldNum" sz="quarter" idx="12"/>
          </p:nvPr>
        </p:nvSpPr>
        <p:spPr/>
        <p:txBody>
          <a:bodyPr/>
          <a:lstStyle/>
          <a:p>
            <a:pPr rtl="0"/>
            <a:fld id="{34B7E4EF-A1BD-40F4-AB7B-04F084DD991D}" type="slidenum">
              <a:rPr lang="fr-FR" noProof="0" smtClean="0"/>
              <a:t>20</a:t>
            </a:fld>
            <a:endParaRPr lang="fr-FR" noProof="0" dirty="0"/>
          </a:p>
        </p:txBody>
      </p:sp>
    </p:spTree>
    <p:extLst>
      <p:ext uri="{BB962C8B-B14F-4D97-AF65-F5344CB8AC3E}">
        <p14:creationId xmlns:p14="http://schemas.microsoft.com/office/powerpoint/2010/main" val="25394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3ds Max - Insertion</a:t>
            </a:r>
          </a:p>
        </p:txBody>
      </p:sp>
      <p:pic>
        <p:nvPicPr>
          <p:cNvPr id="3" name="Image 2">
            <a:extLst>
              <a:ext uri="{FF2B5EF4-FFF2-40B4-BE49-F238E27FC236}">
                <a16:creationId xmlns:a16="http://schemas.microsoft.com/office/drawing/2014/main" id="{52D47438-74BA-474C-9B8C-429870F73C3A}"/>
              </a:ext>
            </a:extLst>
          </p:cNvPr>
          <p:cNvPicPr>
            <a:picLocks noChangeAspect="1"/>
          </p:cNvPicPr>
          <p:nvPr/>
        </p:nvPicPr>
        <p:blipFill>
          <a:blip r:embed="rId4"/>
          <a:stretch>
            <a:fillRect/>
          </a:stretch>
        </p:blipFill>
        <p:spPr>
          <a:xfrm>
            <a:off x="1066799" y="1824258"/>
            <a:ext cx="4714876" cy="3420152"/>
          </a:xfrm>
          <a:prstGeom prst="rect">
            <a:avLst/>
          </a:prstGeom>
          <a:ln>
            <a:solidFill>
              <a:schemeClr val="tx1"/>
            </a:solidFill>
          </a:ln>
        </p:spPr>
      </p:pic>
      <p:pic>
        <p:nvPicPr>
          <p:cNvPr id="4" name="Image 3">
            <a:extLst>
              <a:ext uri="{FF2B5EF4-FFF2-40B4-BE49-F238E27FC236}">
                <a16:creationId xmlns:a16="http://schemas.microsoft.com/office/drawing/2014/main" id="{8F02312C-D808-4C5B-A017-A8E4D9AB2731}"/>
              </a:ext>
            </a:extLst>
          </p:cNvPr>
          <p:cNvPicPr>
            <a:picLocks noChangeAspect="1"/>
          </p:cNvPicPr>
          <p:nvPr/>
        </p:nvPicPr>
        <p:blipFill rotWithShape="1">
          <a:blip r:embed="rId5"/>
          <a:srcRect r="26070" b="15241"/>
          <a:stretch/>
        </p:blipFill>
        <p:spPr>
          <a:xfrm>
            <a:off x="6514170" y="1824257"/>
            <a:ext cx="4982506" cy="3420151"/>
          </a:xfrm>
          <a:prstGeom prst="rect">
            <a:avLst/>
          </a:prstGeom>
          <a:ln>
            <a:solidFill>
              <a:schemeClr val="tx1"/>
            </a:solidFill>
          </a:ln>
        </p:spPr>
      </p:pic>
      <p:sp>
        <p:nvSpPr>
          <p:cNvPr id="7" name="Espace réservé du pied de page 3">
            <a:extLst>
              <a:ext uri="{FF2B5EF4-FFF2-40B4-BE49-F238E27FC236}">
                <a16:creationId xmlns:a16="http://schemas.microsoft.com/office/drawing/2014/main" id="{8475925E-5951-4070-90F5-9FB780760672}"/>
              </a:ext>
            </a:extLst>
          </p:cNvPr>
          <p:cNvSpPr txBox="1">
            <a:spLocks/>
          </p:cNvSpPr>
          <p:nvPr/>
        </p:nvSpPr>
        <p:spPr>
          <a:xfrm>
            <a:off x="-9526" y="336750"/>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B3FC5A7A-F1B6-3C45-8CBB-BD45F4531B21}"/>
              </a:ext>
            </a:extLst>
          </p:cNvPr>
          <p:cNvSpPr>
            <a:spLocks noGrp="1"/>
          </p:cNvSpPr>
          <p:nvPr>
            <p:ph type="sldNum" sz="quarter" idx="12"/>
          </p:nvPr>
        </p:nvSpPr>
        <p:spPr/>
        <p:txBody>
          <a:bodyPr/>
          <a:lstStyle/>
          <a:p>
            <a:pPr rtl="0"/>
            <a:fld id="{34B7E4EF-A1BD-40F4-AB7B-04F084DD991D}" type="slidenum">
              <a:rPr lang="fr-FR" noProof="0" smtClean="0"/>
              <a:t>21</a:t>
            </a:fld>
            <a:endParaRPr lang="fr-FR" noProof="0" dirty="0"/>
          </a:p>
        </p:txBody>
      </p:sp>
    </p:spTree>
    <p:extLst>
      <p:ext uri="{BB962C8B-B14F-4D97-AF65-F5344CB8AC3E}">
        <p14:creationId xmlns:p14="http://schemas.microsoft.com/office/powerpoint/2010/main" val="25476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 </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Exemples 3D sur 3ds Max - Extérieur vidéo</a:t>
            </a:r>
          </a:p>
        </p:txBody>
      </p:sp>
      <p:pic>
        <p:nvPicPr>
          <p:cNvPr id="2" name="Image 1">
            <a:extLst>
              <a:ext uri="{FF2B5EF4-FFF2-40B4-BE49-F238E27FC236}">
                <a16:creationId xmlns:a16="http://schemas.microsoft.com/office/drawing/2014/main" id="{303BB12D-7062-42AD-9013-F5A4E2BE7FB6}"/>
              </a:ext>
            </a:extLst>
          </p:cNvPr>
          <p:cNvPicPr>
            <a:picLocks noChangeAspect="1"/>
          </p:cNvPicPr>
          <p:nvPr/>
        </p:nvPicPr>
        <p:blipFill rotWithShape="1">
          <a:blip r:embed="rId4"/>
          <a:srcRect l="1942" t="278" r="2255" b="4789"/>
          <a:stretch/>
        </p:blipFill>
        <p:spPr>
          <a:xfrm>
            <a:off x="1066799" y="1980247"/>
            <a:ext cx="4695826" cy="3119544"/>
          </a:xfrm>
          <a:prstGeom prst="rect">
            <a:avLst/>
          </a:prstGeom>
          <a:ln>
            <a:solidFill>
              <a:schemeClr val="tx1"/>
            </a:solidFill>
          </a:ln>
        </p:spPr>
      </p:pic>
      <p:pic>
        <p:nvPicPr>
          <p:cNvPr id="9" name="Espace réservé du contenu 12">
            <a:extLst>
              <a:ext uri="{FF2B5EF4-FFF2-40B4-BE49-F238E27FC236}">
                <a16:creationId xmlns:a16="http://schemas.microsoft.com/office/drawing/2014/main" id="{735F077A-0B84-4E89-B79C-CF58219A54C2}"/>
              </a:ext>
            </a:extLst>
          </p:cNvPr>
          <p:cNvPicPr>
            <a:picLocks noChangeAspect="1"/>
          </p:cNvPicPr>
          <p:nvPr/>
        </p:nvPicPr>
        <p:blipFill>
          <a:blip r:embed="rId5"/>
          <a:srcRect/>
          <a:stretch/>
        </p:blipFill>
        <p:spPr>
          <a:xfrm>
            <a:off x="6489604" y="1980247"/>
            <a:ext cx="5007071" cy="3119543"/>
          </a:xfrm>
          <a:prstGeom prst="rect">
            <a:avLst/>
          </a:prstGeom>
          <a:ln>
            <a:solidFill>
              <a:schemeClr val="tx1"/>
            </a:solidFill>
          </a:ln>
          <a:effectLst>
            <a:outerShdw blurRad="76200" dist="63500" dir="5040000" algn="tl" rotWithShape="0">
              <a:srgbClr val="000000">
                <a:alpha val="41000"/>
              </a:srgbClr>
            </a:outerShdw>
          </a:effectLst>
        </p:spPr>
      </p:pic>
      <p:sp>
        <p:nvSpPr>
          <p:cNvPr id="10" name="ZoneTexte 9">
            <a:extLst>
              <a:ext uri="{FF2B5EF4-FFF2-40B4-BE49-F238E27FC236}">
                <a16:creationId xmlns:a16="http://schemas.microsoft.com/office/drawing/2014/main" id="{75677776-CC92-4C40-83BF-85EA6DD88B9F}"/>
              </a:ext>
            </a:extLst>
          </p:cNvPr>
          <p:cNvSpPr txBox="1"/>
          <p:nvPr/>
        </p:nvSpPr>
        <p:spPr>
          <a:xfrm>
            <a:off x="1066800" y="5258107"/>
            <a:ext cx="4695825" cy="276999"/>
          </a:xfrm>
          <a:prstGeom prst="rect">
            <a:avLst/>
          </a:prstGeom>
          <a:solidFill>
            <a:schemeClr val="bg1">
              <a:alpha val="75000"/>
            </a:schemeClr>
          </a:solidFill>
          <a:ln>
            <a:noFill/>
          </a:ln>
        </p:spPr>
        <p:txBody>
          <a:bodyPr wrap="square" rtlCol="0">
            <a:spAutoFit/>
          </a:bodyPr>
          <a:lstStyle/>
          <a:p>
            <a:pPr algn="ctr"/>
            <a:r>
              <a:rPr lang="fr-FR" sz="1200" b="1" dirty="0">
                <a:latin typeface="Avenir Next LT Pro Light" panose="020B0304020202020204" pitchFamily="34" charset="0"/>
              </a:rPr>
              <a:t>Images du projet </a:t>
            </a:r>
            <a:r>
              <a:rPr lang="fr-FR" sz="1200" b="1" u="sng" dirty="0">
                <a:latin typeface="Avenir Next LT Pro Light" panose="020B0304020202020204" pitchFamily="34" charset="0"/>
                <a:hlinkClick r:id="rId6"/>
              </a:rPr>
              <a:t>Cliquez ici</a:t>
            </a:r>
            <a:endParaRPr lang="fr-FR" sz="1200" b="1" dirty="0">
              <a:solidFill>
                <a:srgbClr val="404040"/>
              </a:solidFill>
              <a:latin typeface="Avenir Next LT Pro Light" panose="020B0304020202020204" pitchFamily="34" charset="0"/>
              <a:ea typeface="Arial" charset="0"/>
              <a:cs typeface="Arial" charset="0"/>
            </a:endParaRPr>
          </a:p>
        </p:txBody>
      </p:sp>
      <p:sp>
        <p:nvSpPr>
          <p:cNvPr id="11" name="ZoneTexte 10">
            <a:extLst>
              <a:ext uri="{FF2B5EF4-FFF2-40B4-BE49-F238E27FC236}">
                <a16:creationId xmlns:a16="http://schemas.microsoft.com/office/drawing/2014/main" id="{267D5DBF-2D58-4099-AFF1-BCBDAA593DB7}"/>
              </a:ext>
            </a:extLst>
          </p:cNvPr>
          <p:cNvSpPr txBox="1"/>
          <p:nvPr/>
        </p:nvSpPr>
        <p:spPr>
          <a:xfrm>
            <a:off x="6489604" y="5258107"/>
            <a:ext cx="5007071" cy="276999"/>
          </a:xfrm>
          <a:prstGeom prst="rect">
            <a:avLst/>
          </a:prstGeom>
          <a:solidFill>
            <a:schemeClr val="bg1">
              <a:alpha val="75000"/>
            </a:schemeClr>
          </a:solidFill>
          <a:ln>
            <a:noFill/>
          </a:ln>
        </p:spPr>
        <p:txBody>
          <a:bodyPr wrap="square" rtlCol="0">
            <a:spAutoFit/>
          </a:bodyPr>
          <a:lstStyle/>
          <a:p>
            <a:pPr algn="ctr"/>
            <a:r>
              <a:rPr lang="fr-FR" sz="1200" b="1" dirty="0">
                <a:latin typeface="Avenir Next LT Pro Light" panose="020B0304020202020204" pitchFamily="34" charset="0"/>
              </a:rPr>
              <a:t>Vidéo 3D – 3ds Max : </a:t>
            </a:r>
            <a:r>
              <a:rPr lang="fr-FR" sz="1200" b="1" u="sng" dirty="0">
                <a:latin typeface="Avenir Next LT Pro Light" panose="020B0304020202020204" pitchFamily="34" charset="0"/>
                <a:hlinkClick r:id="rId7"/>
              </a:rPr>
              <a:t>Cliquez ici</a:t>
            </a:r>
            <a:endParaRPr lang="fr-FR" sz="1200" b="1" dirty="0">
              <a:solidFill>
                <a:srgbClr val="404040"/>
              </a:solidFill>
              <a:latin typeface="Avenir Next LT Pro Light" panose="020B0304020202020204" pitchFamily="34" charset="0"/>
              <a:ea typeface="Arial" charset="0"/>
              <a:cs typeface="Arial" charset="0"/>
            </a:endParaRPr>
          </a:p>
        </p:txBody>
      </p:sp>
      <p:sp>
        <p:nvSpPr>
          <p:cNvPr id="12" name="Espace réservé du pied de page 3">
            <a:extLst>
              <a:ext uri="{FF2B5EF4-FFF2-40B4-BE49-F238E27FC236}">
                <a16:creationId xmlns:a16="http://schemas.microsoft.com/office/drawing/2014/main" id="{D6F05616-49CC-466B-8122-BEE08E46BA0D}"/>
              </a:ext>
            </a:extLst>
          </p:cNvPr>
          <p:cNvSpPr txBox="1">
            <a:spLocks/>
          </p:cNvSpPr>
          <p:nvPr/>
        </p:nvSpPr>
        <p:spPr>
          <a:xfrm>
            <a:off x="-9526" y="33348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3" name="Espace réservé du numéro de diapositive 2">
            <a:extLst>
              <a:ext uri="{FF2B5EF4-FFF2-40B4-BE49-F238E27FC236}">
                <a16:creationId xmlns:a16="http://schemas.microsoft.com/office/drawing/2014/main" id="{323C7722-68C0-E741-8676-8CD45287738A}"/>
              </a:ext>
            </a:extLst>
          </p:cNvPr>
          <p:cNvSpPr>
            <a:spLocks noGrp="1"/>
          </p:cNvSpPr>
          <p:nvPr>
            <p:ph type="sldNum" sz="quarter" idx="12"/>
          </p:nvPr>
        </p:nvSpPr>
        <p:spPr/>
        <p:txBody>
          <a:bodyPr/>
          <a:lstStyle/>
          <a:p>
            <a:pPr rtl="0"/>
            <a:fld id="{34B7E4EF-A1BD-40F4-AB7B-04F084DD991D}" type="slidenum">
              <a:rPr lang="fr-FR" noProof="0" smtClean="0"/>
              <a:t>22</a:t>
            </a:fld>
            <a:endParaRPr lang="fr-FR" noProof="0" dirty="0"/>
          </a:p>
        </p:txBody>
      </p:sp>
    </p:spTree>
    <p:extLst>
      <p:ext uri="{BB962C8B-B14F-4D97-AF65-F5344CB8AC3E}">
        <p14:creationId xmlns:p14="http://schemas.microsoft.com/office/powerpoint/2010/main" val="423807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8E085C8-8B13-486C-A257-7217630A2866}"/>
              </a:ext>
            </a:extLst>
          </p:cNvPr>
          <p:cNvSpPr/>
          <p:nvPr/>
        </p:nvSpPr>
        <p:spPr>
          <a:xfrm>
            <a:off x="0" y="-3648"/>
            <a:ext cx="12192000" cy="6865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descr="Une image contenant texte, carte&#10;&#10;Description générée automatiquement">
            <a:extLst>
              <a:ext uri="{FF2B5EF4-FFF2-40B4-BE49-F238E27FC236}">
                <a16:creationId xmlns:a16="http://schemas.microsoft.com/office/drawing/2014/main" id="{26736FD5-B623-4437-84FF-5B4EBE7A13A7}"/>
              </a:ext>
            </a:extLst>
          </p:cNvPr>
          <p:cNvPicPr>
            <a:picLocks noChangeAspect="1"/>
          </p:cNvPicPr>
          <p:nvPr/>
        </p:nvPicPr>
        <p:blipFill rotWithShape="1">
          <a:blip r:embed="rId3"/>
          <a:srcRect t="21477" b="55123"/>
          <a:stretch/>
        </p:blipFill>
        <p:spPr>
          <a:xfrm>
            <a:off x="476103" y="1576777"/>
            <a:ext cx="11487452" cy="2688090"/>
          </a:xfrm>
          <a:prstGeom prst="rect">
            <a:avLst/>
          </a:prstGeom>
        </p:spPr>
      </p:pic>
      <p:sp>
        <p:nvSpPr>
          <p:cNvPr id="19" name="Rectangle 18">
            <a:extLst>
              <a:ext uri="{FF2B5EF4-FFF2-40B4-BE49-F238E27FC236}">
                <a16:creationId xmlns:a16="http://schemas.microsoft.com/office/drawing/2014/main" id="{DB8E036E-ECFB-4C77-B0CC-F26B3B746026}"/>
              </a:ext>
            </a:extLst>
          </p:cNvPr>
          <p:cNvSpPr/>
          <p:nvPr/>
        </p:nvSpPr>
        <p:spPr>
          <a:xfrm>
            <a:off x="0" y="4349809"/>
            <a:ext cx="12192000" cy="777668"/>
          </a:xfrm>
          <a:prstGeom prst="rect">
            <a:avLst/>
          </a:prstGeom>
          <a:gradFill flip="none" rotWithShape="1">
            <a:gsLst>
              <a:gs pos="0">
                <a:srgbClr val="9C121A"/>
              </a:gs>
              <a:gs pos="66000">
                <a:schemeClr val="tx1"/>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BF7C523D-4AE2-43DC-9EA7-A06044FBF488}"/>
              </a:ext>
            </a:extLst>
          </p:cNvPr>
          <p:cNvSpPr txBox="1"/>
          <p:nvPr/>
        </p:nvSpPr>
        <p:spPr>
          <a:xfrm>
            <a:off x="139932" y="4459931"/>
            <a:ext cx="11937767" cy="584775"/>
          </a:xfrm>
          <a:prstGeom prst="rect">
            <a:avLst/>
          </a:prstGeom>
          <a:noFill/>
        </p:spPr>
        <p:txBody>
          <a:bodyPr wrap="square" rtlCol="0">
            <a:spAutoFit/>
          </a:bodyPr>
          <a:lstStyle/>
          <a:p>
            <a:r>
              <a:rPr lang="fr-FR" sz="2800" dirty="0">
                <a:latin typeface="Castellar" panose="020A0402060406010301" pitchFamily="18" charset="0"/>
              </a:rPr>
              <a:t>Nouveau</a:t>
            </a:r>
            <a:r>
              <a:rPr lang="fr-FR" sz="3200" dirty="0">
                <a:latin typeface="Castellar" panose="020A0402060406010301" pitchFamily="18" charset="0"/>
              </a:rPr>
              <a:t> 	</a:t>
            </a:r>
            <a:r>
              <a:rPr lang="fr-FR" sz="1600" b="1" dirty="0">
                <a:solidFill>
                  <a:schemeClr val="bg1"/>
                </a:solidFill>
                <a:latin typeface="Avenir Next LT Pro Light" panose="020B0304020202020204" pitchFamily="34" charset="0"/>
                <a:cs typeface="Browallia New" panose="020B0502040204020203" pitchFamily="34" charset="-34"/>
              </a:rPr>
              <a:t>Numérisation 3D – Visite virtuelle – Relevé de côtes – Plan &amp; coupe </a:t>
            </a:r>
            <a:r>
              <a:rPr lang="fr-FR" sz="1600" b="1" dirty="0" err="1">
                <a:solidFill>
                  <a:schemeClr val="bg1"/>
                </a:solidFill>
                <a:latin typeface="Avenir Next LT Pro Light" panose="020B0304020202020204" pitchFamily="34" charset="0"/>
                <a:cs typeface="Browallia New" panose="020B0502040204020203" pitchFamily="34" charset="-34"/>
              </a:rPr>
              <a:t>Pdf</a:t>
            </a:r>
            <a:r>
              <a:rPr lang="fr-FR" sz="1600" b="1" dirty="0">
                <a:solidFill>
                  <a:schemeClr val="bg1"/>
                </a:solidFill>
                <a:latin typeface="Avenir Next LT Pro Light" panose="020B0304020202020204" pitchFamily="34" charset="0"/>
                <a:cs typeface="Browallia New" panose="020B0502040204020203" pitchFamily="34" charset="-34"/>
              </a:rPr>
              <a:t> </a:t>
            </a:r>
            <a:r>
              <a:rPr lang="fr-FR" sz="1600" b="1" dirty="0" err="1">
                <a:solidFill>
                  <a:schemeClr val="bg1"/>
                </a:solidFill>
                <a:latin typeface="Avenir Next LT Pro Light" panose="020B0304020202020204" pitchFamily="34" charset="0"/>
                <a:cs typeface="Browallia New" panose="020B0502040204020203" pitchFamily="34" charset="-34"/>
              </a:rPr>
              <a:t>Dwg</a:t>
            </a:r>
            <a:r>
              <a:rPr lang="fr-FR" sz="1600" b="1" dirty="0">
                <a:solidFill>
                  <a:schemeClr val="bg1"/>
                </a:solidFill>
                <a:latin typeface="Avenir Next LT Pro Light" panose="020B0304020202020204" pitchFamily="34" charset="0"/>
                <a:cs typeface="Browallia New" panose="020B0502040204020203" pitchFamily="34" charset="-34"/>
              </a:rPr>
              <a:t> – Maquette 3D </a:t>
            </a:r>
            <a:r>
              <a:rPr lang="fr-FR" sz="2000" dirty="0">
                <a:solidFill>
                  <a:schemeClr val="bg1"/>
                </a:solidFill>
                <a:latin typeface="Avenir Next LT Pro Light" panose="020B0304020202020204" pitchFamily="34" charset="0"/>
                <a:cs typeface="Browallia New" panose="020B0502040204020203" pitchFamily="34" charset="-34"/>
              </a:rPr>
              <a:t> </a:t>
            </a:r>
            <a:endParaRPr lang="fr-FR" sz="3200" dirty="0">
              <a:solidFill>
                <a:schemeClr val="bg1"/>
              </a:solidFill>
              <a:latin typeface="Avenir Next LT Pro Light" panose="020B0304020202020204" pitchFamily="34" charset="0"/>
              <a:cs typeface="Browallia New" panose="020B0502040204020203" pitchFamily="34" charset="-34"/>
            </a:endParaRPr>
          </a:p>
        </p:txBody>
      </p:sp>
      <p:sp>
        <p:nvSpPr>
          <p:cNvPr id="22" name="Espace réservé du pied de page 3">
            <a:extLst>
              <a:ext uri="{FF2B5EF4-FFF2-40B4-BE49-F238E27FC236}">
                <a16:creationId xmlns:a16="http://schemas.microsoft.com/office/drawing/2014/main" id="{D1CB5FF0-4F2E-4C57-8ADC-A4FE9DD8D29D}"/>
              </a:ext>
            </a:extLst>
          </p:cNvPr>
          <p:cNvSpPr>
            <a:spLocks noGrp="1"/>
          </p:cNvSpPr>
          <p:nvPr>
            <p:ph type="ftr" sz="quarter" idx="11"/>
          </p:nvPr>
        </p:nvSpPr>
        <p:spPr>
          <a:xfrm>
            <a:off x="0" y="6423452"/>
            <a:ext cx="12192000" cy="365125"/>
          </a:xfrm>
        </p:spPr>
        <p:txBody>
          <a:bodyPr/>
          <a:lstStyle/>
          <a:p>
            <a:pPr algn="ctr"/>
            <a:r>
              <a:rPr lang="en-US" sz="1200" b="1" dirty="0">
                <a:solidFill>
                  <a:srgbClr val="9C121A"/>
                </a:solidFill>
                <a:latin typeface="Avenir Next LT Pro Light" panose="020B0304020202020204" pitchFamily="34" charset="0"/>
              </a:rPr>
              <a:t>Les Ateliers BOUILLON</a:t>
            </a:r>
            <a:r>
              <a:rPr lang="en-US" sz="1200" dirty="0">
                <a:solidFill>
                  <a:srgbClr val="9C121A"/>
                </a:solidFill>
                <a:latin typeface="Avenir Next LT Pro Light" panose="020B0304020202020204" pitchFamily="34" charset="0"/>
              </a:rPr>
              <a:t>  </a:t>
            </a:r>
            <a:r>
              <a:rPr lang="en-US" sz="1200" dirty="0">
                <a:solidFill>
                  <a:schemeClr val="bg1"/>
                </a:solidFill>
                <a:latin typeface="Avenir Next LT Pro Light" panose="020B0304020202020204" pitchFamily="34" charset="0"/>
              </a:rPr>
              <a:t>-  58 Boulevard Charles de Gaulle 64140 LONS  -  05 59 72 24 28  -  </a:t>
            </a:r>
            <a:r>
              <a:rPr lang="en-US" sz="1200" dirty="0">
                <a:solidFill>
                  <a:schemeClr val="bg1"/>
                </a:solidFill>
                <a:latin typeface="Avenir Next LT Pro Light" panose="020B0304020202020204" pitchFamily="34" charset="0"/>
                <a:hlinkClick r:id="rId4">
                  <a:extLst>
                    <a:ext uri="{A12FA001-AC4F-418D-AE19-62706E023703}">
                      <ahyp:hlinkClr xmlns:ahyp="http://schemas.microsoft.com/office/drawing/2018/hyperlinkcolor" val="tx"/>
                    </a:ext>
                  </a:extLst>
                </a:hlinkClick>
              </a:rPr>
              <a:t>be-conception@ateliers-bouillon.fr</a:t>
            </a:r>
            <a:r>
              <a:rPr lang="en-US" sz="1200" dirty="0">
                <a:solidFill>
                  <a:schemeClr val="bg1"/>
                </a:solidFill>
                <a:latin typeface="Avenir Next LT Pro Light" panose="020B0304020202020204" pitchFamily="34" charset="0"/>
              </a:rPr>
              <a:t>  -  </a:t>
            </a:r>
            <a:r>
              <a:rPr lang="en-US" sz="1200" dirty="0">
                <a:solidFill>
                  <a:schemeClr val="bg1"/>
                </a:solidFill>
                <a:latin typeface="Avenir Next LT Pro Light" panose="020B0304020202020204" pitchFamily="34" charset="0"/>
                <a:hlinkClick r:id="rId5">
                  <a:extLst>
                    <a:ext uri="{A12FA001-AC4F-418D-AE19-62706E023703}">
                      <ahyp:hlinkClr xmlns:ahyp="http://schemas.microsoft.com/office/drawing/2018/hyperlinkcolor" val="tx"/>
                    </a:ext>
                  </a:extLst>
                </a:hlinkClick>
              </a:rPr>
              <a:t>www.ateliers-bouillon.fr</a:t>
            </a:r>
            <a:r>
              <a:rPr lang="en-US" sz="1200" dirty="0">
                <a:solidFill>
                  <a:schemeClr val="bg1"/>
                </a:solidFill>
                <a:latin typeface="Avenir Next LT Pro Light" panose="020B0304020202020204" pitchFamily="34" charset="0"/>
              </a:rPr>
              <a:t> </a:t>
            </a:r>
          </a:p>
        </p:txBody>
      </p:sp>
      <p:sp>
        <p:nvSpPr>
          <p:cNvPr id="12" name="ZoneTexte 11">
            <a:extLst>
              <a:ext uri="{FF2B5EF4-FFF2-40B4-BE49-F238E27FC236}">
                <a16:creationId xmlns:a16="http://schemas.microsoft.com/office/drawing/2014/main" id="{FF635112-E461-416A-8618-ECF2BE2F67AE}"/>
              </a:ext>
            </a:extLst>
          </p:cNvPr>
          <p:cNvSpPr txBox="1"/>
          <p:nvPr/>
        </p:nvSpPr>
        <p:spPr>
          <a:xfrm>
            <a:off x="2428537" y="251582"/>
            <a:ext cx="7553325" cy="1092607"/>
          </a:xfrm>
          <a:prstGeom prst="rect">
            <a:avLst/>
          </a:prstGeom>
          <a:noFill/>
        </p:spPr>
        <p:txBody>
          <a:bodyPr wrap="square" rtlCol="0">
            <a:spAutoFit/>
          </a:bodyPr>
          <a:lstStyle/>
          <a:p>
            <a:pPr algn="ctr"/>
            <a:br>
              <a:rPr lang="fr-FR" sz="2800" dirty="0">
                <a:solidFill>
                  <a:schemeClr val="bg1"/>
                </a:solidFill>
                <a:latin typeface="Arimo"/>
              </a:rPr>
            </a:br>
            <a:r>
              <a:rPr lang="fr-FR" sz="2800" dirty="0">
                <a:solidFill>
                  <a:schemeClr val="bg1"/>
                </a:solidFill>
                <a:latin typeface="Arimo"/>
              </a:rPr>
              <a:t> </a:t>
            </a:r>
            <a:r>
              <a:rPr lang="fr-FR" sz="1400" spc="1600" dirty="0">
                <a:solidFill>
                  <a:schemeClr val="bg1">
                    <a:lumMod val="50000"/>
                    <a:lumOff val="50000"/>
                  </a:schemeClr>
                </a:solidFill>
                <a:latin typeface="Arimo"/>
              </a:rPr>
              <a:t>CREATEUR D’INTERIEUR</a:t>
            </a:r>
            <a:br>
              <a:rPr lang="fr-FR" sz="3000" spc="600" dirty="0">
                <a:solidFill>
                  <a:schemeClr val="bg1">
                    <a:lumMod val="50000"/>
                    <a:lumOff val="50000"/>
                  </a:schemeClr>
                </a:solidFill>
                <a:latin typeface="Arimo"/>
              </a:rPr>
            </a:br>
            <a:r>
              <a:rPr lang="fr-FR" sz="900" spc="600" dirty="0">
                <a:solidFill>
                  <a:schemeClr val="bg1">
                    <a:lumMod val="50000"/>
                    <a:lumOff val="50000"/>
                  </a:schemeClr>
                </a:solidFill>
                <a:latin typeface="Arimo"/>
              </a:rPr>
              <a:t>DEPUIS 1987</a:t>
            </a:r>
          </a:p>
        </p:txBody>
      </p:sp>
      <p:sp>
        <p:nvSpPr>
          <p:cNvPr id="14" name="ZoneTexte 13">
            <a:extLst>
              <a:ext uri="{FF2B5EF4-FFF2-40B4-BE49-F238E27FC236}">
                <a16:creationId xmlns:a16="http://schemas.microsoft.com/office/drawing/2014/main" id="{5AF0D90D-B060-8544-B83F-BCEC7CA3C9AA}"/>
              </a:ext>
            </a:extLst>
          </p:cNvPr>
          <p:cNvSpPr txBox="1"/>
          <p:nvPr/>
        </p:nvSpPr>
        <p:spPr>
          <a:xfrm>
            <a:off x="2332152" y="261783"/>
            <a:ext cx="7553325" cy="1215717"/>
          </a:xfrm>
          <a:prstGeom prst="rect">
            <a:avLst/>
          </a:prstGeom>
          <a:noFill/>
        </p:spPr>
        <p:txBody>
          <a:bodyPr wrap="square" rtlCol="0">
            <a:spAutoFit/>
          </a:bodyPr>
          <a:lstStyle/>
          <a:p>
            <a:pPr algn="ctr"/>
            <a:r>
              <a:rPr lang="fr-FR" sz="4400" dirty="0">
                <a:solidFill>
                  <a:srgbClr val="A6131B"/>
                </a:solidFill>
                <a:effectLst>
                  <a:outerShdw blurRad="38100" dist="38100" dir="2700000" algn="tl">
                    <a:srgbClr val="000000">
                      <a:alpha val="43137"/>
                    </a:srgbClr>
                  </a:outerShdw>
                </a:effectLst>
                <a:latin typeface="+mj-lt"/>
              </a:rPr>
              <a:t> </a:t>
            </a:r>
            <a:r>
              <a:rPr lang="fr-FR" sz="4500" dirty="0">
                <a:solidFill>
                  <a:srgbClr val="A6131B"/>
                </a:solidFill>
                <a:effectLst>
                  <a:outerShdw blurRad="38100" dist="38100" dir="2700000" algn="tl">
                    <a:srgbClr val="000000">
                      <a:alpha val="43137"/>
                    </a:srgbClr>
                  </a:outerShdw>
                </a:effectLst>
                <a:latin typeface="+mj-lt"/>
              </a:rPr>
              <a:t>Les Ateliers BOUILLON</a:t>
            </a:r>
            <a:br>
              <a:rPr lang="fr-FR" sz="2800" dirty="0">
                <a:solidFill>
                  <a:schemeClr val="bg1"/>
                </a:solidFill>
                <a:latin typeface="Arimo"/>
              </a:rPr>
            </a:br>
            <a:r>
              <a:rPr lang="fr-FR" sz="2800" dirty="0">
                <a:solidFill>
                  <a:schemeClr val="bg1"/>
                </a:solidFill>
                <a:latin typeface="Arimo"/>
              </a:rPr>
              <a:t> </a:t>
            </a:r>
            <a:endParaRPr lang="fr-FR" sz="3000" spc="600" dirty="0">
              <a:solidFill>
                <a:schemeClr val="bg1">
                  <a:lumMod val="50000"/>
                  <a:lumOff val="50000"/>
                </a:schemeClr>
              </a:solidFill>
              <a:latin typeface="Arimo"/>
            </a:endParaRPr>
          </a:p>
        </p:txBody>
      </p:sp>
      <p:sp>
        <p:nvSpPr>
          <p:cNvPr id="2" name="Espace réservé du numéro de diapositive 1">
            <a:extLst>
              <a:ext uri="{FF2B5EF4-FFF2-40B4-BE49-F238E27FC236}">
                <a16:creationId xmlns:a16="http://schemas.microsoft.com/office/drawing/2014/main" id="{E8E7501D-D065-274A-AED5-AC8C9C08E5A3}"/>
              </a:ext>
            </a:extLst>
          </p:cNvPr>
          <p:cNvSpPr>
            <a:spLocks noGrp="1"/>
          </p:cNvSpPr>
          <p:nvPr>
            <p:ph type="sldNum" sz="quarter" idx="12"/>
          </p:nvPr>
        </p:nvSpPr>
        <p:spPr/>
        <p:txBody>
          <a:bodyPr/>
          <a:lstStyle/>
          <a:p>
            <a:pPr rtl="0"/>
            <a:fld id="{34B7E4EF-A1BD-40F4-AB7B-04F084DD991D}" type="slidenum">
              <a:rPr lang="fr-FR" noProof="0" smtClean="0"/>
              <a:t>23</a:t>
            </a:fld>
            <a:endParaRPr lang="fr-FR" noProof="0" dirty="0"/>
          </a:p>
        </p:txBody>
      </p:sp>
    </p:spTree>
    <p:extLst>
      <p:ext uri="{BB962C8B-B14F-4D97-AF65-F5344CB8AC3E}">
        <p14:creationId xmlns:p14="http://schemas.microsoft.com/office/powerpoint/2010/main" val="1544567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a:xfrm>
            <a:off x="8477250" y="296934"/>
            <a:ext cx="3144774" cy="830199"/>
          </a:xfrm>
        </p:spPr>
        <p:txBody>
          <a:bodyPr rtlCol="0"/>
          <a:lstStyle/>
          <a:p>
            <a:pPr rtl="0"/>
            <a:r>
              <a:rPr lang="fr-FR" sz="2400" b="1" dirty="0">
                <a:solidFill>
                  <a:schemeClr val="bg2">
                    <a:lumMod val="50000"/>
                  </a:schemeClr>
                </a:solidFill>
                <a:latin typeface="Avenir Next LT Pro Light" panose="020B0304020202020204" pitchFamily="34" charset="0"/>
              </a:rPr>
              <a:t>Nouveau service !!!</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86013" y="1391654"/>
            <a:ext cx="3144774" cy="593264"/>
          </a:xfrm>
        </p:spPr>
        <p:txBody>
          <a:bodyPr rtlCol="0">
            <a:normAutofit/>
          </a:bodyPr>
          <a:lstStyle/>
          <a:p>
            <a:pPr>
              <a:lnSpc>
                <a:spcPct val="100000"/>
              </a:lnSpc>
              <a:spcBef>
                <a:spcPts val="0"/>
              </a:spcBef>
            </a:pPr>
            <a:r>
              <a:rPr lang="fr-FR" sz="1400" dirty="0">
                <a:latin typeface="Calibri" panose="020F0502020204030204" pitchFamily="34" charset="0"/>
                <a:cs typeface="Calibri" panose="020F0502020204030204" pitchFamily="34" charset="0"/>
              </a:rPr>
              <a:t>Numérisation 3D des intérieurs de l’habitat et des locaux professionnels.</a:t>
            </a:r>
          </a:p>
          <a:p>
            <a:pPr>
              <a:lnSpc>
                <a:spcPct val="100000"/>
              </a:lnSpc>
              <a:spcBef>
                <a:spcPts val="0"/>
              </a:spcBef>
            </a:pPr>
            <a:endParaRPr lang="fr-FR" sz="1400" dirty="0">
              <a:latin typeface="Calibri" panose="020F0502020204030204" pitchFamily="34" charset="0"/>
              <a:cs typeface="Calibri" panose="020F0502020204030204" pitchFamily="34" charset="0"/>
            </a:endParaRPr>
          </a:p>
          <a:p>
            <a:pPr>
              <a:lnSpc>
                <a:spcPct val="100000"/>
              </a:lnSpc>
              <a:spcBef>
                <a:spcPts val="0"/>
              </a:spcBef>
            </a:pPr>
            <a:endParaRPr lang="fr-FR" sz="1400" dirty="0">
              <a:latin typeface="Calibri" panose="020F0502020204030204" pitchFamily="34" charset="0"/>
              <a:cs typeface="Calibri" panose="020F0502020204030204" pitchFamily="34" charset="0"/>
            </a:endParaRPr>
          </a:p>
          <a:p>
            <a:pPr>
              <a:lnSpc>
                <a:spcPct val="100000"/>
              </a:lnSpc>
              <a:spcBef>
                <a:spcPts val="0"/>
              </a:spcBef>
            </a:pPr>
            <a:endParaRPr lang="fr-FR" sz="1400" dirty="0">
              <a:latin typeface="Calibri" panose="020F0502020204030204" pitchFamily="34" charset="0"/>
              <a:cs typeface="Calibri" panose="020F0502020204030204" pitchFamily="34" charset="0"/>
            </a:endParaRPr>
          </a:p>
          <a:p>
            <a:pPr>
              <a:lnSpc>
                <a:spcPct val="100000"/>
              </a:lnSpc>
              <a:spcBef>
                <a:spcPts val="0"/>
              </a:spcBef>
            </a:pPr>
            <a:endParaRPr lang="fr-FR" sz="1400" dirty="0">
              <a:latin typeface="Calibri" panose="020F0502020204030204" pitchFamily="34" charset="0"/>
              <a:cs typeface="Calibri" panose="020F0502020204030204" pitchFamily="34" charset="0"/>
            </a:endParaRPr>
          </a:p>
          <a:p>
            <a:pPr>
              <a:lnSpc>
                <a:spcPct val="100000"/>
              </a:lnSpc>
              <a:spcBef>
                <a:spcPts val="0"/>
              </a:spcBef>
            </a:pPr>
            <a:endParaRPr lang="fr-FR" sz="1400" dirty="0">
              <a:latin typeface="Calibri" panose="020F0502020204030204" pitchFamily="34" charset="0"/>
              <a:cs typeface="Calibri" panose="020F0502020204030204" pitchFamily="34" charset="0"/>
            </a:endParaRPr>
          </a:p>
        </p:txBody>
      </p:sp>
      <p:sp>
        <p:nvSpPr>
          <p:cNvPr id="7" name="Espace réservé du pied de page 3">
            <a:extLst>
              <a:ext uri="{FF2B5EF4-FFF2-40B4-BE49-F238E27FC236}">
                <a16:creationId xmlns:a16="http://schemas.microsoft.com/office/drawing/2014/main" id="{8A62D3F6-22FC-44DB-ABEA-F6AC0CF29868}"/>
              </a:ext>
            </a:extLst>
          </p:cNvPr>
          <p:cNvSpPr>
            <a:spLocks noGrp="1"/>
          </p:cNvSpPr>
          <p:nvPr>
            <p:ph type="ftr" sz="quarter" idx="11"/>
          </p:nvPr>
        </p:nvSpPr>
        <p:spPr>
          <a:xfrm>
            <a:off x="0" y="6486525"/>
            <a:ext cx="12192000" cy="365125"/>
          </a:xfrm>
        </p:spPr>
        <p:txBody>
          <a:bodyPr/>
          <a:lstStyle/>
          <a:p>
            <a:pPr algn="ctr"/>
            <a:r>
              <a:rPr lang="en-US" sz="1200" dirty="0">
                <a:solidFill>
                  <a:srgbClr val="9C121A"/>
                </a:solidFill>
                <a:effectLst/>
                <a:latin typeface="Avenir Next LT Pro Light" panose="020B0304020202020204" pitchFamily="34" charset="0"/>
              </a:rPr>
              <a:t>Les Ateliers BOUILLON</a:t>
            </a:r>
            <a:r>
              <a:rPr lang="en-US" sz="1200" b="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a:t>
            </a:r>
            <a:r>
              <a:rPr lang="en-US" sz="1200" b="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4">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20" name="Espace réservé pour une image  19" descr="Une image contenant intérieur, cuisine, armoire, compteur&#10;&#10;Description générée automatiquement">
            <a:extLst>
              <a:ext uri="{FF2B5EF4-FFF2-40B4-BE49-F238E27FC236}">
                <a16:creationId xmlns:a16="http://schemas.microsoft.com/office/drawing/2014/main" id="{0BCC283C-7868-4E85-9B90-72F36F33E6BE}"/>
              </a:ext>
            </a:extLst>
          </p:cNvPr>
          <p:cNvPicPr>
            <a:picLocks noGrp="1" noChangeAspect="1"/>
          </p:cNvPicPr>
          <p:nvPr>
            <p:ph type="pic" idx="1"/>
          </p:nvPr>
        </p:nvPicPr>
        <p:blipFill rotWithShape="1">
          <a:blip r:embed="rId5"/>
          <a:srcRect l="9801" t="21363" r="9801"/>
          <a:stretch/>
        </p:blipFill>
        <p:spPr>
          <a:xfrm>
            <a:off x="228599" y="1601202"/>
            <a:ext cx="7696201" cy="5019053"/>
          </a:xfrm>
        </p:spPr>
      </p:pic>
      <p:sp>
        <p:nvSpPr>
          <p:cNvPr id="8" name="Espace réservé du texte 3">
            <a:extLst>
              <a:ext uri="{FF2B5EF4-FFF2-40B4-BE49-F238E27FC236}">
                <a16:creationId xmlns:a16="http://schemas.microsoft.com/office/drawing/2014/main" id="{9FECFB9A-8F25-4C5B-8791-0A5D0A739AA9}"/>
              </a:ext>
            </a:extLst>
          </p:cNvPr>
          <p:cNvSpPr txBox="1">
            <a:spLocks/>
          </p:cNvSpPr>
          <p:nvPr/>
        </p:nvSpPr>
        <p:spPr>
          <a:xfrm>
            <a:off x="8153398" y="1984917"/>
            <a:ext cx="3468625" cy="423708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pPr marL="1200150" lvl="2" indent="-285750">
              <a:spcBef>
                <a:spcPts val="0"/>
              </a:spcBef>
              <a:buFont typeface="Arial" panose="020B0604020202020204" pitchFamily="34" charset="0"/>
              <a:buChar char="•"/>
            </a:pPr>
            <a:endParaRPr lang="fr-FR" sz="1400" dirty="0"/>
          </a:p>
          <a:p>
            <a:pPr marL="1200150" lvl="2" indent="-285750">
              <a:spcBef>
                <a:spcPts val="0"/>
              </a:spcBef>
              <a:buFont typeface="Arial" panose="020B0604020202020204" pitchFamily="34" charset="0"/>
              <a:buChar char="•"/>
            </a:pPr>
            <a:endParaRPr lang="fr-FR" sz="1400" dirty="0"/>
          </a:p>
          <a:p>
            <a:pPr marL="1200150" lvl="2" indent="-285750">
              <a:spcBef>
                <a:spcPts val="0"/>
              </a:spcBef>
              <a:buFont typeface="Arial" panose="020B0604020202020204" pitchFamily="34" charset="0"/>
              <a:buChar char="•"/>
            </a:pPr>
            <a:endParaRPr lang="fr-FR" sz="1400" dirty="0"/>
          </a:p>
          <a:p>
            <a:pPr lvl="2">
              <a:spcBef>
                <a:spcPts val="0"/>
              </a:spcBef>
            </a:pPr>
            <a:endParaRPr lang="fr-FR" sz="1400" dirty="0"/>
          </a:p>
          <a:p>
            <a:pPr marL="1200150" lvl="2" indent="-285750">
              <a:spcBef>
                <a:spcPts val="0"/>
              </a:spcBef>
              <a:buFontTx/>
              <a:buChar char="-"/>
            </a:pPr>
            <a:r>
              <a:rPr lang="fr-FR" sz="1400" b="1" dirty="0"/>
              <a:t>Scan Caméra 360°</a:t>
            </a:r>
          </a:p>
          <a:p>
            <a:pPr marL="1200150" lvl="2" indent="-285750">
              <a:spcBef>
                <a:spcPts val="0"/>
              </a:spcBef>
              <a:buFontTx/>
              <a:buChar char="-"/>
            </a:pPr>
            <a:endParaRPr lang="fr-FR" sz="1400" b="1" dirty="0"/>
          </a:p>
          <a:p>
            <a:pPr marL="1200150" lvl="2" indent="-285750">
              <a:spcBef>
                <a:spcPts val="0"/>
              </a:spcBef>
              <a:buFontTx/>
              <a:buChar char="-"/>
            </a:pPr>
            <a:r>
              <a:rPr lang="fr-FR" sz="1400" b="1" dirty="0"/>
              <a:t>Visite virtuelle EDL</a:t>
            </a:r>
          </a:p>
          <a:p>
            <a:pPr marL="1200150" lvl="2" indent="-285750">
              <a:spcBef>
                <a:spcPts val="0"/>
              </a:spcBef>
              <a:buFontTx/>
              <a:buChar char="-"/>
            </a:pPr>
            <a:endParaRPr lang="fr-FR" sz="1400" b="1" dirty="0"/>
          </a:p>
          <a:p>
            <a:pPr marL="1200150" lvl="2" indent="-285750">
              <a:spcBef>
                <a:spcPts val="0"/>
              </a:spcBef>
              <a:buFontTx/>
              <a:buChar char="-"/>
            </a:pPr>
            <a:r>
              <a:rPr lang="fr-FR" sz="1400" b="1" dirty="0"/>
              <a:t>Plan &amp; Coupe PDF avec côtes</a:t>
            </a:r>
          </a:p>
          <a:p>
            <a:pPr marL="1200150" lvl="2" indent="-285750">
              <a:spcBef>
                <a:spcPts val="0"/>
              </a:spcBef>
              <a:buFontTx/>
              <a:buChar char="-"/>
            </a:pPr>
            <a:endParaRPr lang="fr-FR" sz="1400" b="1" dirty="0"/>
          </a:p>
          <a:p>
            <a:pPr marL="1200150" lvl="2" indent="-285750">
              <a:spcBef>
                <a:spcPts val="0"/>
              </a:spcBef>
              <a:buFontTx/>
              <a:buChar char="-"/>
            </a:pPr>
            <a:r>
              <a:rPr lang="fr-FR" sz="1400" b="1" dirty="0"/>
              <a:t>Plan &amp; Coupe DWG</a:t>
            </a:r>
          </a:p>
          <a:p>
            <a:pPr marL="1200150" lvl="2" indent="-285750">
              <a:spcBef>
                <a:spcPts val="0"/>
              </a:spcBef>
              <a:buFontTx/>
              <a:buChar char="-"/>
            </a:pPr>
            <a:endParaRPr lang="fr-FR" sz="1400" b="1" dirty="0"/>
          </a:p>
          <a:p>
            <a:pPr marL="1200150" lvl="2" indent="-285750">
              <a:spcBef>
                <a:spcPts val="0"/>
              </a:spcBef>
              <a:buFontTx/>
              <a:buChar char="-"/>
            </a:pPr>
            <a:r>
              <a:rPr lang="fr-FR" sz="1400" b="1" dirty="0"/>
              <a:t>Maquette 3D</a:t>
            </a:r>
          </a:p>
          <a:p>
            <a:pPr marL="1200150" lvl="2" indent="-285750">
              <a:spcBef>
                <a:spcPts val="0"/>
              </a:spcBef>
              <a:buFontTx/>
              <a:buChar char="-"/>
            </a:pPr>
            <a:endParaRPr lang="fr-FR" sz="1400" b="1" dirty="0"/>
          </a:p>
          <a:p>
            <a:pPr marL="1200150" lvl="2" indent="-285750">
              <a:spcBef>
                <a:spcPts val="0"/>
              </a:spcBef>
              <a:buFontTx/>
              <a:buChar char="-"/>
            </a:pPr>
            <a:r>
              <a:rPr lang="fr-FR" sz="1400" b="1" dirty="0"/>
              <a:t>Façades</a:t>
            </a:r>
          </a:p>
          <a:p>
            <a:pPr lvl="2">
              <a:spcBef>
                <a:spcPts val="0"/>
              </a:spcBef>
            </a:pPr>
            <a:endParaRPr lang="fr-FR" sz="1400" b="1" dirty="0"/>
          </a:p>
          <a:p>
            <a:pPr marL="1200150" lvl="2" indent="-285750">
              <a:spcBef>
                <a:spcPts val="0"/>
              </a:spcBef>
              <a:buFontTx/>
              <a:buChar char="-"/>
            </a:pPr>
            <a:endParaRPr lang="fr-FR" sz="1400" b="1" dirty="0"/>
          </a:p>
          <a:p>
            <a:pPr marL="1200150" lvl="2" indent="-285750">
              <a:spcBef>
                <a:spcPts val="0"/>
              </a:spcBef>
              <a:buFontTx/>
              <a:buChar char="-"/>
            </a:pPr>
            <a:r>
              <a:rPr lang="fr-FR" sz="1400" b="1" dirty="0"/>
              <a:t>Option Plan 3D du Projet</a:t>
            </a:r>
          </a:p>
          <a:p>
            <a:pPr marL="1200150" lvl="2" indent="-285750">
              <a:spcBef>
                <a:spcPts val="0"/>
              </a:spcBef>
              <a:buFontTx/>
              <a:buChar char="-"/>
            </a:pPr>
            <a:endParaRPr lang="fr-FR" sz="1400" b="1" dirty="0"/>
          </a:p>
          <a:p>
            <a:pPr marL="1200150" lvl="2" indent="-285750">
              <a:spcBef>
                <a:spcPts val="0"/>
              </a:spcBef>
              <a:buFontTx/>
              <a:buChar char="-"/>
            </a:pPr>
            <a:r>
              <a:rPr lang="fr-FR" sz="1400" b="1" dirty="0"/>
              <a:t>Visite virtuelle Projet en cours</a:t>
            </a:r>
          </a:p>
          <a:p>
            <a:pPr marL="1200150" lvl="2" indent="-285750">
              <a:spcBef>
                <a:spcPts val="0"/>
              </a:spcBef>
              <a:buFontTx/>
              <a:buChar char="-"/>
            </a:pPr>
            <a:endParaRPr lang="fr-FR" sz="1400" b="1" dirty="0"/>
          </a:p>
          <a:p>
            <a:pPr marL="1200150" lvl="2" indent="-285750">
              <a:spcBef>
                <a:spcPts val="0"/>
              </a:spcBef>
              <a:buFontTx/>
              <a:buChar char="-"/>
            </a:pPr>
            <a:r>
              <a:rPr lang="fr-FR" sz="1400" b="1" dirty="0"/>
              <a:t>Réunion de chantier à distance</a:t>
            </a:r>
          </a:p>
          <a:p>
            <a:pPr marL="1200150" lvl="2" indent="-285750">
              <a:spcBef>
                <a:spcPts val="0"/>
              </a:spcBef>
              <a:buFontTx/>
              <a:buChar char="-"/>
            </a:pPr>
            <a:endParaRPr lang="fr-FR" sz="1400" b="1" dirty="0"/>
          </a:p>
          <a:p>
            <a:pPr marL="1200150" lvl="2" indent="-285750">
              <a:spcBef>
                <a:spcPts val="0"/>
              </a:spcBef>
              <a:buFontTx/>
              <a:buChar char="-"/>
            </a:pPr>
            <a:r>
              <a:rPr lang="fr-FR" sz="1400" b="1" dirty="0"/>
              <a:t>Visite virtuelle du Projet Réalisé</a:t>
            </a:r>
          </a:p>
          <a:p>
            <a:pPr marL="1200150" lvl="2" indent="-285750">
              <a:spcBef>
                <a:spcPts val="0"/>
              </a:spcBef>
              <a:buFontTx/>
              <a:buChar char="-"/>
            </a:pPr>
            <a:endParaRPr lang="fr-FR" sz="1400" dirty="0"/>
          </a:p>
          <a:p>
            <a:pPr marL="1200150" lvl="2" indent="-285750">
              <a:spcBef>
                <a:spcPts val="0"/>
              </a:spcBef>
              <a:buFontTx/>
              <a:buChar char="-"/>
            </a:pPr>
            <a:endParaRPr lang="fr-FR" sz="1400" dirty="0"/>
          </a:p>
          <a:p>
            <a:pPr marL="1200150" lvl="2" indent="-285750">
              <a:spcBef>
                <a:spcPts val="0"/>
              </a:spcBef>
              <a:buFontTx/>
              <a:buChar char="-"/>
            </a:pPr>
            <a:endParaRPr lang="fr-FR" sz="1400" dirty="0"/>
          </a:p>
          <a:p>
            <a:pPr marL="1200150" lvl="2" indent="-285750">
              <a:spcBef>
                <a:spcPts val="0"/>
              </a:spcBef>
              <a:buFontTx/>
              <a:buChar char="-"/>
            </a:pPr>
            <a:endParaRPr lang="fr-FR" sz="1400" dirty="0"/>
          </a:p>
          <a:p>
            <a:pPr marL="1200150" lvl="2" indent="-285750">
              <a:spcBef>
                <a:spcPts val="0"/>
              </a:spcBef>
              <a:buFontTx/>
              <a:buChar char="-"/>
            </a:pPr>
            <a:endParaRPr lang="fr-FR" sz="1400" dirty="0"/>
          </a:p>
          <a:p>
            <a:pPr marL="1200150" lvl="2" indent="-285750">
              <a:spcBef>
                <a:spcPts val="0"/>
              </a:spcBef>
              <a:buFontTx/>
              <a:buChar char="-"/>
            </a:pPr>
            <a:endParaRPr lang="fr-FR" sz="1400" dirty="0"/>
          </a:p>
          <a:p>
            <a:pPr lvl="2">
              <a:spcBef>
                <a:spcPts val="0"/>
              </a:spcBef>
            </a:pPr>
            <a:endParaRPr lang="fr-FR" sz="1400" dirty="0"/>
          </a:p>
        </p:txBody>
      </p:sp>
      <p:sp>
        <p:nvSpPr>
          <p:cNvPr id="9" name="Espace réservé du texte 3">
            <a:extLst>
              <a:ext uri="{FF2B5EF4-FFF2-40B4-BE49-F238E27FC236}">
                <a16:creationId xmlns:a16="http://schemas.microsoft.com/office/drawing/2014/main" id="{8E5EEAB4-4C76-4D30-B4D9-6E635B1EBED5}"/>
              </a:ext>
            </a:extLst>
          </p:cNvPr>
          <p:cNvSpPr txBox="1">
            <a:spLocks/>
          </p:cNvSpPr>
          <p:nvPr/>
        </p:nvSpPr>
        <p:spPr>
          <a:xfrm>
            <a:off x="8153399" y="3702045"/>
            <a:ext cx="3144774" cy="2076450"/>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pPr>
              <a:lnSpc>
                <a:spcPct val="100000"/>
              </a:lnSpc>
              <a:spcBef>
                <a:spcPts val="0"/>
              </a:spcBef>
            </a:pPr>
            <a:endParaRPr lang="fr-FR" sz="5200" dirty="0">
              <a:latin typeface="Calibri" panose="020F0502020204030204" pitchFamily="34" charset="0"/>
              <a:cs typeface="Calibri" panose="020F0502020204030204" pitchFamily="34" charset="0"/>
            </a:endParaRPr>
          </a:p>
          <a:p>
            <a:pPr>
              <a:lnSpc>
                <a:spcPct val="100000"/>
              </a:lnSpc>
              <a:spcBef>
                <a:spcPts val="0"/>
              </a:spcBef>
            </a:pPr>
            <a:endParaRPr lang="fr-FR" sz="5200" dirty="0">
              <a:latin typeface="Calibri" panose="020F0502020204030204" pitchFamily="34" charset="0"/>
              <a:cs typeface="Calibri" panose="020F0502020204030204" pitchFamily="34" charset="0"/>
            </a:endParaRPr>
          </a:p>
          <a:p>
            <a:pPr>
              <a:lnSpc>
                <a:spcPct val="100000"/>
              </a:lnSpc>
              <a:spcBef>
                <a:spcPts val="0"/>
              </a:spcBef>
            </a:pPr>
            <a:endParaRPr lang="fr-FR" sz="5200" dirty="0">
              <a:latin typeface="Calibri" panose="020F0502020204030204" pitchFamily="34" charset="0"/>
              <a:cs typeface="Calibri" panose="020F0502020204030204" pitchFamily="34" charset="0"/>
            </a:endParaRPr>
          </a:p>
          <a:p>
            <a:pPr lvl="2">
              <a:spcBef>
                <a:spcPts val="0"/>
              </a:spcBef>
            </a:pPr>
            <a:endParaRPr lang="fr-FR" sz="5200" dirty="0">
              <a:latin typeface="Calibri" panose="020F0502020204030204" pitchFamily="34" charset="0"/>
              <a:cs typeface="Calibri" panose="020F0502020204030204" pitchFamily="34" charset="0"/>
            </a:endParaRPr>
          </a:p>
          <a:p>
            <a:pPr lvl="2">
              <a:spcBef>
                <a:spcPts val="0"/>
              </a:spcBef>
            </a:pPr>
            <a:r>
              <a:rPr lang="fr-FR" sz="1900" dirty="0"/>
              <a:t>        </a:t>
            </a:r>
          </a:p>
        </p:txBody>
      </p:sp>
      <p:sp>
        <p:nvSpPr>
          <p:cNvPr id="12" name="ZoneTexte 11">
            <a:extLst>
              <a:ext uri="{FF2B5EF4-FFF2-40B4-BE49-F238E27FC236}">
                <a16:creationId xmlns:a16="http://schemas.microsoft.com/office/drawing/2014/main" id="{55527C5E-F660-1F4D-8485-A5E2883851F3}"/>
              </a:ext>
            </a:extLst>
          </p:cNvPr>
          <p:cNvSpPr txBox="1"/>
          <p:nvPr/>
        </p:nvSpPr>
        <p:spPr>
          <a:xfrm>
            <a:off x="371475" y="129770"/>
            <a:ext cx="7553325" cy="1261884"/>
          </a:xfrm>
          <a:prstGeom prst="rect">
            <a:avLst/>
          </a:prstGeom>
          <a:noFill/>
        </p:spPr>
        <p:txBody>
          <a:bodyPr wrap="square" rtlCol="0">
            <a:spAutoFit/>
          </a:bodyPr>
          <a:lstStyle/>
          <a:p>
            <a:pPr algn="ctr"/>
            <a:r>
              <a:rPr lang="fr-FR" sz="4600" dirty="0">
                <a:solidFill>
                  <a:srgbClr val="A6131B"/>
                </a:solidFill>
                <a:effectLst>
                  <a:outerShdw blurRad="38100" dist="38100" dir="2700000" algn="tl">
                    <a:srgbClr val="000000">
                      <a:alpha val="43137"/>
                    </a:srgbClr>
                  </a:outerShdw>
                </a:effectLst>
                <a:latin typeface="+mj-lt"/>
              </a:rPr>
              <a:t>Les Ateliers BOUILLON</a:t>
            </a:r>
            <a:br>
              <a:rPr lang="fr-FR" sz="2800" dirty="0">
                <a:solidFill>
                  <a:schemeClr val="bg1"/>
                </a:solidFill>
                <a:latin typeface="Arimo"/>
              </a:rPr>
            </a:br>
            <a:r>
              <a:rPr lang="fr-FR" sz="2800" dirty="0">
                <a:solidFill>
                  <a:schemeClr val="bg1"/>
                </a:solidFill>
                <a:latin typeface="Arimo"/>
              </a:rPr>
              <a:t> </a:t>
            </a:r>
            <a:endParaRPr lang="fr-FR" sz="3000" spc="600" dirty="0">
              <a:solidFill>
                <a:schemeClr val="bg1">
                  <a:lumMod val="50000"/>
                  <a:lumOff val="50000"/>
                </a:schemeClr>
              </a:solidFill>
              <a:latin typeface="Arimo"/>
            </a:endParaRPr>
          </a:p>
        </p:txBody>
      </p:sp>
      <p:sp>
        <p:nvSpPr>
          <p:cNvPr id="13" name="ZoneTexte 12">
            <a:extLst>
              <a:ext uri="{FF2B5EF4-FFF2-40B4-BE49-F238E27FC236}">
                <a16:creationId xmlns:a16="http://schemas.microsoft.com/office/drawing/2014/main" id="{EC1877AB-4BB0-7149-A936-DDE67F2E6137}"/>
              </a:ext>
            </a:extLst>
          </p:cNvPr>
          <p:cNvSpPr txBox="1"/>
          <p:nvPr/>
        </p:nvSpPr>
        <p:spPr>
          <a:xfrm>
            <a:off x="371474" y="352367"/>
            <a:ext cx="7553325" cy="1415772"/>
          </a:xfrm>
          <a:prstGeom prst="rect">
            <a:avLst/>
          </a:prstGeom>
          <a:noFill/>
        </p:spPr>
        <p:txBody>
          <a:bodyPr wrap="square" rtlCol="0">
            <a:spAutoFit/>
          </a:bodyPr>
          <a:lstStyle/>
          <a:p>
            <a:pPr algn="ctr"/>
            <a:r>
              <a:rPr lang="fr-FR" sz="2800" dirty="0">
                <a:solidFill>
                  <a:schemeClr val="bg1"/>
                </a:solidFill>
                <a:latin typeface="Arimo"/>
              </a:rPr>
              <a:t> </a:t>
            </a:r>
            <a:br>
              <a:rPr lang="fr-FR" sz="2800" dirty="0">
                <a:solidFill>
                  <a:schemeClr val="bg1"/>
                </a:solidFill>
                <a:latin typeface="Arimo"/>
              </a:rPr>
            </a:br>
            <a:r>
              <a:rPr lang="fr-FR" sz="2800" dirty="0">
                <a:solidFill>
                  <a:schemeClr val="bg1"/>
                </a:solidFill>
                <a:latin typeface="Arimo"/>
              </a:rPr>
              <a:t>  </a:t>
            </a:r>
            <a:r>
              <a:rPr lang="fr-FR" sz="1600" spc="1600" dirty="0">
                <a:solidFill>
                  <a:schemeClr val="tx1">
                    <a:lumMod val="50000"/>
                    <a:lumOff val="50000"/>
                  </a:schemeClr>
                </a:solidFill>
                <a:latin typeface="Arimo"/>
              </a:rPr>
              <a:t>CREATEUR D’INTERIEUR</a:t>
            </a:r>
            <a:br>
              <a:rPr lang="fr-FR" sz="3000" spc="600" dirty="0">
                <a:solidFill>
                  <a:schemeClr val="tx1">
                    <a:lumMod val="75000"/>
                    <a:lumOff val="25000"/>
                  </a:schemeClr>
                </a:solidFill>
                <a:latin typeface="Arimo"/>
              </a:rPr>
            </a:br>
            <a:endParaRPr lang="fr-FR" sz="3000" spc="600" dirty="0">
              <a:solidFill>
                <a:schemeClr val="tx1">
                  <a:lumMod val="75000"/>
                  <a:lumOff val="25000"/>
                </a:schemeClr>
              </a:solidFill>
              <a:latin typeface="Arimo"/>
            </a:endParaRPr>
          </a:p>
        </p:txBody>
      </p:sp>
      <p:sp>
        <p:nvSpPr>
          <p:cNvPr id="2" name="Espace réservé du numéro de diapositive 1">
            <a:extLst>
              <a:ext uri="{FF2B5EF4-FFF2-40B4-BE49-F238E27FC236}">
                <a16:creationId xmlns:a16="http://schemas.microsoft.com/office/drawing/2014/main" id="{6F356BF9-1A8C-A64C-9CE4-E31DF046F933}"/>
              </a:ext>
            </a:extLst>
          </p:cNvPr>
          <p:cNvSpPr>
            <a:spLocks noGrp="1"/>
          </p:cNvSpPr>
          <p:nvPr>
            <p:ph type="sldNum" sz="quarter" idx="12"/>
          </p:nvPr>
        </p:nvSpPr>
        <p:spPr/>
        <p:txBody>
          <a:bodyPr/>
          <a:lstStyle/>
          <a:p>
            <a:pPr rtl="0"/>
            <a:fld id="{34B7E4EF-A1BD-40F4-AB7B-04F084DD991D}" type="slidenum">
              <a:rPr lang="fr-FR" noProof="0" smtClean="0"/>
              <a:t>24</a:t>
            </a:fld>
            <a:endParaRPr lang="fr-FR" noProof="0" dirty="0"/>
          </a:p>
        </p:txBody>
      </p:sp>
    </p:spTree>
    <p:extLst>
      <p:ext uri="{BB962C8B-B14F-4D97-AF65-F5344CB8AC3E}">
        <p14:creationId xmlns:p14="http://schemas.microsoft.com/office/powerpoint/2010/main" val="110271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7" name="Image 6" descr="Une image contenant intérieur, table, fenêtre, pièce&#10;&#10;Description générée automatiquement">
            <a:extLst>
              <a:ext uri="{FF2B5EF4-FFF2-40B4-BE49-F238E27FC236}">
                <a16:creationId xmlns:a16="http://schemas.microsoft.com/office/drawing/2014/main" id="{AE1E67A6-F093-4541-AE40-895ABED29564}"/>
              </a:ext>
            </a:extLst>
          </p:cNvPr>
          <p:cNvPicPr>
            <a:picLocks noChangeAspect="1"/>
          </p:cNvPicPr>
          <p:nvPr/>
        </p:nvPicPr>
        <p:blipFill rotWithShape="1">
          <a:blip r:embed="rId4">
            <a:alphaModFix/>
          </a:blip>
          <a:srcRect t="8235" b="6745"/>
          <a:stretch/>
        </p:blipFill>
        <p:spPr>
          <a:xfrm>
            <a:off x="236319" y="252046"/>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914399" y="667457"/>
            <a:ext cx="10815198" cy="526601"/>
          </a:xfrm>
          <a:prstGeom prst="rect">
            <a:avLst/>
          </a:prstGeom>
          <a:solidFill>
            <a:schemeClr val="bg1"/>
          </a:solidFill>
          <a:ln w="1270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2000" b="1" dirty="0">
                <a:solidFill>
                  <a:schemeClr val="bg2">
                    <a:lumMod val="50000"/>
                  </a:schemeClr>
                </a:solidFill>
                <a:latin typeface="Avenir Next LT Pro Light" panose="020B0304020202020204" pitchFamily="34" charset="0"/>
              </a:rPr>
              <a:t>Tarif Numérisation – Visite virtuelle – Plan &amp; Coupe </a:t>
            </a:r>
            <a:r>
              <a:rPr lang="fr-FR" sz="2000" b="1" dirty="0" err="1">
                <a:solidFill>
                  <a:schemeClr val="bg2">
                    <a:lumMod val="50000"/>
                  </a:schemeClr>
                </a:solidFill>
                <a:latin typeface="Avenir Next LT Pro Light" panose="020B0304020202020204" pitchFamily="34" charset="0"/>
              </a:rPr>
              <a:t>Pdf</a:t>
            </a:r>
            <a:r>
              <a:rPr lang="fr-FR" sz="2000" b="1" dirty="0">
                <a:solidFill>
                  <a:schemeClr val="bg2">
                    <a:lumMod val="50000"/>
                  </a:schemeClr>
                </a:solidFill>
                <a:latin typeface="Avenir Next LT Pro Light" panose="020B0304020202020204" pitchFamily="34" charset="0"/>
              </a:rPr>
              <a:t> &amp; </a:t>
            </a:r>
            <a:r>
              <a:rPr lang="fr-FR" sz="2000" b="1" dirty="0" err="1">
                <a:solidFill>
                  <a:schemeClr val="bg2">
                    <a:lumMod val="50000"/>
                  </a:schemeClr>
                </a:solidFill>
                <a:latin typeface="Avenir Next LT Pro Light" panose="020B0304020202020204" pitchFamily="34" charset="0"/>
              </a:rPr>
              <a:t>Dwg</a:t>
            </a:r>
            <a:r>
              <a:rPr lang="fr-FR" sz="2000" b="1" dirty="0">
                <a:solidFill>
                  <a:schemeClr val="bg2">
                    <a:lumMod val="50000"/>
                  </a:schemeClr>
                </a:solidFill>
                <a:latin typeface="Avenir Next LT Pro Light" panose="020B0304020202020204" pitchFamily="34" charset="0"/>
              </a:rPr>
              <a:t> - Maquette 3D sur devis</a:t>
            </a:r>
          </a:p>
        </p:txBody>
      </p:sp>
      <p:graphicFrame>
        <p:nvGraphicFramePr>
          <p:cNvPr id="3" name="Tableau 3">
            <a:extLst>
              <a:ext uri="{FF2B5EF4-FFF2-40B4-BE49-F238E27FC236}">
                <a16:creationId xmlns:a16="http://schemas.microsoft.com/office/drawing/2014/main" id="{62F548E8-ED6E-4B1E-A1A6-A73F61D21519}"/>
              </a:ext>
            </a:extLst>
          </p:cNvPr>
          <p:cNvGraphicFramePr>
            <a:graphicFrameLocks noGrp="1"/>
          </p:cNvGraphicFramePr>
          <p:nvPr>
            <p:extLst>
              <p:ext uri="{D42A27DB-BD31-4B8C-83A1-F6EECF244321}">
                <p14:modId xmlns:p14="http://schemas.microsoft.com/office/powerpoint/2010/main" val="1736640546"/>
              </p:ext>
            </p:extLst>
          </p:nvPr>
        </p:nvGraphicFramePr>
        <p:xfrm>
          <a:off x="914399" y="1656252"/>
          <a:ext cx="10815198" cy="1128405"/>
        </p:xfrm>
        <a:graphic>
          <a:graphicData uri="http://schemas.openxmlformats.org/drawingml/2006/table">
            <a:tbl>
              <a:tblPr firstRow="1" bandRow="1">
                <a:tableStyleId>{5C22544A-7EE6-4342-B048-85BDC9FD1C3A}</a:tableStyleId>
              </a:tblPr>
              <a:tblGrid>
                <a:gridCol w="6449124">
                  <a:extLst>
                    <a:ext uri="{9D8B030D-6E8A-4147-A177-3AD203B41FA5}">
                      <a16:colId xmlns:a16="http://schemas.microsoft.com/office/drawing/2014/main" val="998935461"/>
                    </a:ext>
                  </a:extLst>
                </a:gridCol>
                <a:gridCol w="1416205">
                  <a:extLst>
                    <a:ext uri="{9D8B030D-6E8A-4147-A177-3AD203B41FA5}">
                      <a16:colId xmlns:a16="http://schemas.microsoft.com/office/drawing/2014/main" val="65474709"/>
                    </a:ext>
                  </a:extLst>
                </a:gridCol>
                <a:gridCol w="1550019">
                  <a:extLst>
                    <a:ext uri="{9D8B030D-6E8A-4147-A177-3AD203B41FA5}">
                      <a16:colId xmlns:a16="http://schemas.microsoft.com/office/drawing/2014/main" val="880233657"/>
                    </a:ext>
                  </a:extLst>
                </a:gridCol>
                <a:gridCol w="1399850">
                  <a:extLst>
                    <a:ext uri="{9D8B030D-6E8A-4147-A177-3AD203B41FA5}">
                      <a16:colId xmlns:a16="http://schemas.microsoft.com/office/drawing/2014/main" val="2892466218"/>
                    </a:ext>
                  </a:extLst>
                </a:gridCol>
              </a:tblGrid>
              <a:tr h="436277">
                <a:tc>
                  <a:txBody>
                    <a:bodyPr/>
                    <a:lstStyle/>
                    <a:p>
                      <a:pPr algn="ctr"/>
                      <a:r>
                        <a:rPr lang="fr-FR" sz="1200" b="1" dirty="0">
                          <a:latin typeface="Avenir Next LT Pro Light" panose="020B0304020202020204" pitchFamily="34" charset="0"/>
                        </a:rPr>
                        <a:t>Tarif Scan sur site                                                                                                                                   </a:t>
                      </a:r>
                    </a:p>
                  </a:txBody>
                  <a:tcPr>
                    <a:solidFill>
                      <a:srgbClr val="9C121A"/>
                    </a:solidFill>
                  </a:tcPr>
                </a:tc>
                <a:tc>
                  <a:txBody>
                    <a:bodyPr/>
                    <a:lstStyle/>
                    <a:p>
                      <a:pPr algn="ctr"/>
                      <a:r>
                        <a:rPr lang="fr-FR" sz="1200" b="1" dirty="0">
                          <a:latin typeface="Avenir Next LT Pro Light" panose="020B0304020202020204" pitchFamily="34" charset="0"/>
                        </a:rPr>
                        <a:t>Tarif Public HT</a:t>
                      </a:r>
                    </a:p>
                  </a:txBody>
                  <a:tcPr>
                    <a:solidFill>
                      <a:srgbClr val="9C121A"/>
                    </a:solidFill>
                  </a:tcPr>
                </a:tc>
                <a:tc>
                  <a:txBody>
                    <a:bodyPr/>
                    <a:lstStyle/>
                    <a:p>
                      <a:pPr algn="ctr"/>
                      <a:r>
                        <a:rPr lang="fr-FR" sz="1200" b="1" dirty="0">
                          <a:latin typeface="Avenir Next LT Pro Light" panose="020B0304020202020204" pitchFamily="34" charset="0"/>
                        </a:rPr>
                        <a:t>Tarif Pro HT</a:t>
                      </a:r>
                      <a:br>
                        <a:rPr lang="fr-FR" sz="1400" b="0" dirty="0">
                          <a:latin typeface="Avenir Next LT Pro Light" panose="020B0304020202020204" pitchFamily="34" charset="0"/>
                        </a:rPr>
                      </a:br>
                      <a:r>
                        <a:rPr lang="fr-FR" sz="1000" b="0" dirty="0">
                          <a:latin typeface="Avenir Next LT Pro Light" panose="020B0304020202020204" pitchFamily="34" charset="0"/>
                        </a:rPr>
                        <a:t>1 Service de base -20%</a:t>
                      </a:r>
                    </a:p>
                  </a:txBody>
                  <a:tcPr>
                    <a:solidFill>
                      <a:srgbClr val="9C121A"/>
                    </a:solidFill>
                  </a:tcPr>
                </a:tc>
                <a:tc>
                  <a:txBody>
                    <a:bodyPr/>
                    <a:lstStyle/>
                    <a:p>
                      <a:pPr algn="ctr"/>
                      <a:endParaRPr lang="fr-FR" sz="1000" b="0" dirty="0">
                        <a:latin typeface="Avenir Next LT Pro Light" panose="020B0304020202020204" pitchFamily="34" charset="0"/>
                      </a:endParaRPr>
                    </a:p>
                  </a:txBody>
                  <a:tcPr>
                    <a:solidFill>
                      <a:srgbClr val="9C121A"/>
                    </a:solidFill>
                  </a:tcPr>
                </a:tc>
                <a:extLst>
                  <a:ext uri="{0D108BD9-81ED-4DB2-BD59-A6C34878D82A}">
                    <a16:rowId xmlns:a16="http://schemas.microsoft.com/office/drawing/2014/main" val="4059938134"/>
                  </a:ext>
                </a:extLst>
              </a:tr>
              <a:tr h="346064">
                <a:tc>
                  <a:txBody>
                    <a:bodyPr/>
                    <a:lstStyle/>
                    <a:p>
                      <a:r>
                        <a:rPr lang="fr-FR" sz="1400" b="1" dirty="0">
                          <a:latin typeface="Avenir Next LT Pro Light" panose="020B0304020202020204" pitchFamily="34" charset="0"/>
                        </a:rPr>
                        <a:t>Relevé Scan Numérisation – Visite 3D </a:t>
                      </a:r>
                      <a:r>
                        <a:rPr lang="fr-FR" sz="1050" b="1" dirty="0">
                          <a:latin typeface="Avenir Next LT Pro Light" panose="020B0304020202020204" pitchFamily="34" charset="0"/>
                        </a:rPr>
                        <a:t>Hébergement 6 Mois - Forfait + Suppl.. au M2                      </a:t>
                      </a:r>
                    </a:p>
                  </a:txBody>
                  <a:tcPr>
                    <a:solidFill>
                      <a:schemeClr val="bg1">
                        <a:lumMod val="75000"/>
                      </a:schemeClr>
                    </a:solidFill>
                  </a:tcPr>
                </a:tc>
                <a:tc>
                  <a:txBody>
                    <a:bodyPr/>
                    <a:lstStyle/>
                    <a:p>
                      <a:pPr algn="ctr"/>
                      <a:r>
                        <a:rPr lang="fr-FR" sz="1300" b="1" dirty="0">
                          <a:latin typeface="Avenir Next LT Pro Light" panose="020B0304020202020204" pitchFamily="34" charset="0"/>
                        </a:rPr>
                        <a:t>180 €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144 € HT</a:t>
                      </a:r>
                    </a:p>
                  </a:txBody>
                  <a:tcPr>
                    <a:solidFill>
                      <a:schemeClr val="bg1">
                        <a:lumMod val="75000"/>
                      </a:schemeClr>
                    </a:solidFill>
                  </a:tcPr>
                </a:tc>
                <a:tc>
                  <a:txBody>
                    <a:bodyPr/>
                    <a:lstStyle/>
                    <a:p>
                      <a:pPr algn="ctr"/>
                      <a:endParaRPr lang="fr-FR" sz="1300" b="1" dirty="0">
                        <a:latin typeface="Avenir Next LT Pro Light" panose="020B0304020202020204" pitchFamily="34" charset="0"/>
                      </a:endParaRPr>
                    </a:p>
                  </a:txBody>
                  <a:tcPr>
                    <a:solidFill>
                      <a:schemeClr val="bg1">
                        <a:lumMod val="75000"/>
                      </a:schemeClr>
                    </a:solidFill>
                  </a:tcPr>
                </a:tc>
                <a:extLst>
                  <a:ext uri="{0D108BD9-81ED-4DB2-BD59-A6C34878D82A}">
                    <a16:rowId xmlns:a16="http://schemas.microsoft.com/office/drawing/2014/main" val="1280089812"/>
                  </a:ext>
                </a:extLst>
              </a:tr>
              <a:tr h="346064">
                <a:tc>
                  <a:txBody>
                    <a:bodyPr/>
                    <a:lstStyle/>
                    <a:p>
                      <a:r>
                        <a:rPr lang="fr-FR" sz="1400" b="1" dirty="0">
                          <a:latin typeface="Avenir Next LT Pro Light" panose="020B0304020202020204" pitchFamily="34" charset="0"/>
                        </a:rPr>
                        <a:t>Relevé Scan Numérisation - Supplément au M2                                 </a:t>
                      </a:r>
                    </a:p>
                  </a:txBody>
                  <a:tcPr>
                    <a:solidFill>
                      <a:schemeClr val="bg1">
                        <a:lumMod val="75000"/>
                      </a:schemeClr>
                    </a:solidFill>
                  </a:tcPr>
                </a:tc>
                <a:tc>
                  <a:txBody>
                    <a:bodyPr/>
                    <a:lstStyle/>
                    <a:p>
                      <a:pPr algn="ctr"/>
                      <a:r>
                        <a:rPr lang="fr-FR" sz="1300" b="1" dirty="0">
                          <a:latin typeface="Avenir Next LT Pro Light" panose="020B0304020202020204" pitchFamily="34" charset="0"/>
                        </a:rPr>
                        <a:t>1 €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0,80 € HT</a:t>
                      </a:r>
                    </a:p>
                  </a:txBody>
                  <a:tcPr>
                    <a:solidFill>
                      <a:schemeClr val="bg1">
                        <a:lumMod val="75000"/>
                      </a:schemeClr>
                    </a:solidFill>
                  </a:tcPr>
                </a:tc>
                <a:tc>
                  <a:txBody>
                    <a:bodyPr/>
                    <a:lstStyle/>
                    <a:p>
                      <a:pPr algn="ctr"/>
                      <a:endParaRPr lang="fr-FR" sz="1300" b="1" dirty="0">
                        <a:latin typeface="Avenir Next LT Pro Light" panose="020B0304020202020204" pitchFamily="34" charset="0"/>
                      </a:endParaRPr>
                    </a:p>
                  </a:txBody>
                  <a:tcPr>
                    <a:solidFill>
                      <a:schemeClr val="bg1">
                        <a:lumMod val="75000"/>
                      </a:schemeClr>
                    </a:solidFill>
                  </a:tcPr>
                </a:tc>
                <a:extLst>
                  <a:ext uri="{0D108BD9-81ED-4DB2-BD59-A6C34878D82A}">
                    <a16:rowId xmlns:a16="http://schemas.microsoft.com/office/drawing/2014/main" val="1132314873"/>
                  </a:ext>
                </a:extLst>
              </a:tr>
            </a:tbl>
          </a:graphicData>
        </a:graphic>
      </p:graphicFrame>
      <p:sp>
        <p:nvSpPr>
          <p:cNvPr id="8" name="Espace réservé du pied de page 3">
            <a:extLst>
              <a:ext uri="{FF2B5EF4-FFF2-40B4-BE49-F238E27FC236}">
                <a16:creationId xmlns:a16="http://schemas.microsoft.com/office/drawing/2014/main" id="{71A080D2-CFF4-41F8-8597-323529313F21}"/>
              </a:ext>
            </a:extLst>
          </p:cNvPr>
          <p:cNvSpPr txBox="1">
            <a:spLocks/>
          </p:cNvSpPr>
          <p:nvPr/>
        </p:nvSpPr>
        <p:spPr>
          <a:xfrm>
            <a:off x="0" y="243462"/>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9" name="ZoneTexte 8">
            <a:extLst>
              <a:ext uri="{FF2B5EF4-FFF2-40B4-BE49-F238E27FC236}">
                <a16:creationId xmlns:a16="http://schemas.microsoft.com/office/drawing/2014/main" id="{CBD0A613-8939-4E2B-A2D9-4BF993422AB0}"/>
              </a:ext>
            </a:extLst>
          </p:cNvPr>
          <p:cNvSpPr txBox="1"/>
          <p:nvPr/>
        </p:nvSpPr>
        <p:spPr>
          <a:xfrm>
            <a:off x="3066770" y="6008387"/>
            <a:ext cx="6058459" cy="954107"/>
          </a:xfrm>
          <a:prstGeom prst="rect">
            <a:avLst/>
          </a:prstGeom>
          <a:noFill/>
        </p:spPr>
        <p:txBody>
          <a:bodyPr wrap="square">
            <a:spAutoFit/>
          </a:bodyPr>
          <a:lstStyle/>
          <a:p>
            <a:pPr algn="ctr"/>
            <a:r>
              <a:rPr lang="fr-FR" sz="1000" dirty="0">
                <a:solidFill>
                  <a:schemeClr val="bg1"/>
                </a:solidFill>
                <a:latin typeface="Calibri" panose="020F0502020204030204" pitchFamily="34" charset="0"/>
                <a:cs typeface="Calibri" panose="020F0502020204030204" pitchFamily="34" charset="0"/>
              </a:rPr>
              <a:t>A chaque demande un devis vous sera fourni sur la base de ce tarif </a:t>
            </a:r>
          </a:p>
          <a:p>
            <a:pPr algn="ctr"/>
            <a:r>
              <a:rPr lang="fr-FR" sz="1400" dirty="0">
                <a:solidFill>
                  <a:schemeClr val="bg1"/>
                </a:solidFill>
                <a:latin typeface="Calibri" panose="020F0502020204030204" pitchFamily="34" charset="0"/>
                <a:cs typeface="Calibri" panose="020F0502020204030204" pitchFamily="34" charset="0"/>
              </a:rPr>
              <a:t>Renseignements au 06 09 38 94 14</a:t>
            </a:r>
          </a:p>
          <a:p>
            <a:pPr algn="ctr"/>
            <a:endParaRPr lang="fr-FR" sz="1400" dirty="0">
              <a:solidFill>
                <a:schemeClr val="bg1"/>
              </a:solidFill>
              <a:latin typeface="Calibri" panose="020F0502020204030204" pitchFamily="34" charset="0"/>
              <a:cs typeface="Calibri" panose="020F0502020204030204" pitchFamily="34" charset="0"/>
            </a:endParaRPr>
          </a:p>
          <a:p>
            <a:pPr algn="ctr"/>
            <a:endParaRPr lang="fr-FR" sz="1800" dirty="0">
              <a:solidFill>
                <a:srgbClr val="404040"/>
              </a:solidFill>
              <a:latin typeface="Calibri" panose="020F0502020204030204" pitchFamily="34" charset="0"/>
              <a:cs typeface="Calibri" panose="020F0502020204030204" pitchFamily="34" charset="0"/>
            </a:endParaRPr>
          </a:p>
        </p:txBody>
      </p:sp>
      <p:graphicFrame>
        <p:nvGraphicFramePr>
          <p:cNvPr id="11" name="Tableau 3">
            <a:extLst>
              <a:ext uri="{FF2B5EF4-FFF2-40B4-BE49-F238E27FC236}">
                <a16:creationId xmlns:a16="http://schemas.microsoft.com/office/drawing/2014/main" id="{8411FD15-558B-0248-852A-6CD9A7DC2FB9}"/>
              </a:ext>
            </a:extLst>
          </p:cNvPr>
          <p:cNvGraphicFramePr>
            <a:graphicFrameLocks noGrp="1"/>
          </p:cNvGraphicFramePr>
          <p:nvPr>
            <p:extLst>
              <p:ext uri="{D42A27DB-BD31-4B8C-83A1-F6EECF244321}">
                <p14:modId xmlns:p14="http://schemas.microsoft.com/office/powerpoint/2010/main" val="954567564"/>
              </p:ext>
            </p:extLst>
          </p:nvPr>
        </p:nvGraphicFramePr>
        <p:xfrm>
          <a:off x="914400" y="3428999"/>
          <a:ext cx="10815197" cy="1128405"/>
        </p:xfrm>
        <a:graphic>
          <a:graphicData uri="http://schemas.openxmlformats.org/drawingml/2006/table">
            <a:tbl>
              <a:tblPr firstRow="1" bandRow="1">
                <a:tableStyleId>{5C22544A-7EE6-4342-B048-85BDC9FD1C3A}</a:tableStyleId>
              </a:tblPr>
              <a:tblGrid>
                <a:gridCol w="6464908">
                  <a:extLst>
                    <a:ext uri="{9D8B030D-6E8A-4147-A177-3AD203B41FA5}">
                      <a16:colId xmlns:a16="http://schemas.microsoft.com/office/drawing/2014/main" val="998935461"/>
                    </a:ext>
                  </a:extLst>
                </a:gridCol>
                <a:gridCol w="1411085">
                  <a:extLst>
                    <a:ext uri="{9D8B030D-6E8A-4147-A177-3AD203B41FA5}">
                      <a16:colId xmlns:a16="http://schemas.microsoft.com/office/drawing/2014/main" val="65474709"/>
                    </a:ext>
                  </a:extLst>
                </a:gridCol>
                <a:gridCol w="1544415">
                  <a:extLst>
                    <a:ext uri="{9D8B030D-6E8A-4147-A177-3AD203B41FA5}">
                      <a16:colId xmlns:a16="http://schemas.microsoft.com/office/drawing/2014/main" val="880233657"/>
                    </a:ext>
                  </a:extLst>
                </a:gridCol>
                <a:gridCol w="1394789">
                  <a:extLst>
                    <a:ext uri="{9D8B030D-6E8A-4147-A177-3AD203B41FA5}">
                      <a16:colId xmlns:a16="http://schemas.microsoft.com/office/drawing/2014/main" val="2892466218"/>
                    </a:ext>
                  </a:extLst>
                </a:gridCol>
              </a:tblGrid>
              <a:tr h="461912">
                <a:tc>
                  <a:txBody>
                    <a:bodyPr/>
                    <a:lstStyle/>
                    <a:p>
                      <a:pPr algn="ctr"/>
                      <a:r>
                        <a:rPr lang="fr-FR" sz="1200" b="1" dirty="0">
                          <a:latin typeface="Avenir Next LT Pro Light" panose="020B0304020202020204" pitchFamily="34" charset="0"/>
                        </a:rPr>
                        <a:t>Plan &amp; Coupe                                                                                                                                   </a:t>
                      </a:r>
                    </a:p>
                  </a:txBody>
                  <a:tcPr>
                    <a:solidFill>
                      <a:srgbClr val="9C121A"/>
                    </a:solidFill>
                  </a:tcPr>
                </a:tc>
                <a:tc>
                  <a:txBody>
                    <a:bodyPr/>
                    <a:lstStyle/>
                    <a:p>
                      <a:pPr algn="ctr"/>
                      <a:r>
                        <a:rPr lang="fr-FR" sz="1200" b="1" dirty="0">
                          <a:latin typeface="Avenir Next LT Pro Light" panose="020B0304020202020204" pitchFamily="34" charset="0"/>
                        </a:rPr>
                        <a:t>Tarif Public HT</a:t>
                      </a:r>
                    </a:p>
                  </a:txBody>
                  <a:tcPr>
                    <a:solidFill>
                      <a:srgbClr val="9C121A"/>
                    </a:solidFill>
                  </a:tcPr>
                </a:tc>
                <a:tc>
                  <a:txBody>
                    <a:bodyPr/>
                    <a:lstStyle/>
                    <a:p>
                      <a:pPr algn="ctr"/>
                      <a:r>
                        <a:rPr lang="fr-FR" sz="1200" b="1" dirty="0">
                          <a:latin typeface="Avenir Next LT Pro Light" panose="020B0304020202020204" pitchFamily="34" charset="0"/>
                        </a:rPr>
                        <a:t>Tarif Pro HT</a:t>
                      </a:r>
                      <a:br>
                        <a:rPr lang="fr-FR" sz="1400" b="0" dirty="0">
                          <a:latin typeface="Avenir Next LT Pro Light" panose="020B0304020202020204" pitchFamily="34" charset="0"/>
                        </a:rPr>
                      </a:br>
                      <a:r>
                        <a:rPr lang="fr-FR" sz="1000" b="0" dirty="0">
                          <a:latin typeface="Avenir Next LT Pro Light" panose="020B0304020202020204" pitchFamily="34" charset="0"/>
                        </a:rPr>
                        <a:t>1 Service de base -20%</a:t>
                      </a:r>
                    </a:p>
                  </a:txBody>
                  <a:tcPr>
                    <a:solidFill>
                      <a:srgbClr val="9C121A"/>
                    </a:solidFill>
                  </a:tcPr>
                </a:tc>
                <a:tc>
                  <a:txBody>
                    <a:bodyPr/>
                    <a:lstStyle/>
                    <a:p>
                      <a:pPr algn="ctr"/>
                      <a:endParaRPr lang="fr-FR" sz="1000" b="0" dirty="0">
                        <a:latin typeface="Avenir Next LT Pro Light" panose="020B0304020202020204" pitchFamily="34" charset="0"/>
                      </a:endParaRPr>
                    </a:p>
                  </a:txBody>
                  <a:tcPr>
                    <a:solidFill>
                      <a:srgbClr val="9C121A"/>
                    </a:solidFill>
                  </a:tcPr>
                </a:tc>
                <a:extLst>
                  <a:ext uri="{0D108BD9-81ED-4DB2-BD59-A6C34878D82A}">
                    <a16:rowId xmlns:a16="http://schemas.microsoft.com/office/drawing/2014/main" val="4059938134"/>
                  </a:ext>
                </a:extLst>
              </a:tr>
              <a:tr h="327128">
                <a:tc>
                  <a:txBody>
                    <a:bodyPr/>
                    <a:lstStyle/>
                    <a:p>
                      <a:r>
                        <a:rPr lang="fr-FR" sz="1400" b="1" dirty="0">
                          <a:solidFill>
                            <a:schemeClr val="tx1"/>
                          </a:solidFill>
                          <a:latin typeface="Avenir Next LT Pro Light" panose="020B0304020202020204" pitchFamily="34" charset="0"/>
                        </a:rPr>
                        <a:t>Plan PDF &amp; DWG</a:t>
                      </a:r>
                      <a:r>
                        <a:rPr lang="fr-FR" sz="1400" b="1" dirty="0">
                          <a:solidFill>
                            <a:schemeClr val="bg2">
                              <a:lumMod val="50000"/>
                            </a:schemeClr>
                          </a:solidFill>
                          <a:latin typeface="Avenir Next LT Pro Light" panose="020B0304020202020204" pitchFamily="34" charset="0"/>
                        </a:rPr>
                        <a:t> - </a:t>
                      </a:r>
                      <a:r>
                        <a:rPr lang="fr-FR" sz="1400" b="1" dirty="0">
                          <a:latin typeface="Avenir Next LT Pro Light" panose="020B0304020202020204" pitchFamily="34" charset="0"/>
                        </a:rPr>
                        <a:t>Forfait 1 Niveau                                              </a:t>
                      </a:r>
                      <a:r>
                        <a:rPr lang="fr-FR" sz="1000" b="1" dirty="0">
                          <a:latin typeface="Avenir Next LT Pro Light" panose="020B0304020202020204" pitchFamily="34" charset="0"/>
                        </a:rPr>
                        <a:t>Estimation - Sur devis</a:t>
                      </a:r>
                      <a:r>
                        <a:rPr lang="fr-FR" sz="1400" b="1" dirty="0">
                          <a:latin typeface="Avenir Next LT Pro Light" panose="020B0304020202020204" pitchFamily="34" charset="0"/>
                        </a:rPr>
                        <a:t>                                                                         </a:t>
                      </a:r>
                    </a:p>
                  </a:txBody>
                  <a:tcPr>
                    <a:solidFill>
                      <a:schemeClr val="bg1">
                        <a:lumMod val="75000"/>
                      </a:schemeClr>
                    </a:solidFill>
                  </a:tcPr>
                </a:tc>
                <a:tc>
                  <a:txBody>
                    <a:bodyPr/>
                    <a:lstStyle/>
                    <a:p>
                      <a:pPr algn="ctr"/>
                      <a:r>
                        <a:rPr lang="fr-FR" sz="1300" b="1" dirty="0">
                          <a:latin typeface="Avenir Next LT Pro Light" panose="020B0304020202020204" pitchFamily="34" charset="0"/>
                        </a:rPr>
                        <a:t>270 €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216 € HT</a:t>
                      </a:r>
                    </a:p>
                  </a:txBody>
                  <a:tcPr>
                    <a:solidFill>
                      <a:schemeClr val="bg1">
                        <a:lumMod val="75000"/>
                      </a:schemeClr>
                    </a:solidFill>
                  </a:tcPr>
                </a:tc>
                <a:tc>
                  <a:txBody>
                    <a:bodyPr/>
                    <a:lstStyle/>
                    <a:p>
                      <a:pPr algn="ctr"/>
                      <a:endParaRPr lang="fr-FR" sz="1300" b="1" dirty="0">
                        <a:latin typeface="Avenir Next LT Pro Light" panose="020B0304020202020204" pitchFamily="34" charset="0"/>
                      </a:endParaRPr>
                    </a:p>
                  </a:txBody>
                  <a:tcPr>
                    <a:solidFill>
                      <a:schemeClr val="bg1">
                        <a:lumMod val="75000"/>
                      </a:schemeClr>
                    </a:solidFill>
                  </a:tcPr>
                </a:tc>
                <a:extLst>
                  <a:ext uri="{0D108BD9-81ED-4DB2-BD59-A6C34878D82A}">
                    <a16:rowId xmlns:a16="http://schemas.microsoft.com/office/drawing/2014/main" val="1132314873"/>
                  </a:ext>
                </a:extLst>
              </a:tr>
              <a:tr h="339365">
                <a:tc>
                  <a:txBody>
                    <a:bodyPr/>
                    <a:lstStyle/>
                    <a:p>
                      <a:r>
                        <a:rPr lang="fr-FR" sz="1400" b="1" dirty="0">
                          <a:solidFill>
                            <a:schemeClr val="tx1"/>
                          </a:solidFill>
                          <a:latin typeface="Avenir Next LT Pro Light" panose="020B0304020202020204" pitchFamily="34" charset="0"/>
                        </a:rPr>
                        <a:t>Coupe PDF &amp; DWG</a:t>
                      </a:r>
                      <a:r>
                        <a:rPr lang="fr-FR" sz="1400" b="1" dirty="0">
                          <a:solidFill>
                            <a:schemeClr val="bg2">
                              <a:lumMod val="50000"/>
                            </a:schemeClr>
                          </a:solidFill>
                          <a:latin typeface="Avenir Next LT Pro Light" panose="020B0304020202020204" pitchFamily="34" charset="0"/>
                        </a:rPr>
                        <a:t>                                 </a:t>
                      </a:r>
                      <a:r>
                        <a:rPr lang="fr-FR" sz="1200" b="1" dirty="0">
                          <a:latin typeface="Avenir Next LT Pro Light" panose="020B0304020202020204" pitchFamily="34" charset="0"/>
                        </a:rPr>
                        <a:t>                                            </a:t>
                      </a:r>
                      <a:r>
                        <a:rPr lang="fr-FR" sz="900" b="1" dirty="0">
                          <a:latin typeface="Avenir Next LT Pro Light" panose="020B0304020202020204" pitchFamily="34" charset="0"/>
                        </a:rPr>
                        <a:t>      </a:t>
                      </a:r>
                      <a:r>
                        <a:rPr lang="fr-FR" sz="1000" b="1" dirty="0">
                          <a:latin typeface="Avenir Next LT Pro Light" panose="020B0304020202020204" pitchFamily="34" charset="0"/>
                        </a:rPr>
                        <a:t>Estimation - Sur devis</a:t>
                      </a:r>
                      <a:r>
                        <a:rPr lang="fr-FR" sz="900" b="1" dirty="0">
                          <a:latin typeface="Avenir Next LT Pro Light" panose="020B0304020202020204" pitchFamily="34" charset="0"/>
                        </a:rPr>
                        <a:t>                                  </a:t>
                      </a:r>
                      <a:endParaRPr lang="fr-FR" sz="1000" b="1" dirty="0">
                        <a:latin typeface="Avenir Next LT Pro Light" panose="020B0304020202020204" pitchFamily="34" charset="0"/>
                      </a:endParaRPr>
                    </a:p>
                  </a:txBody>
                  <a:tcPr>
                    <a:solidFill>
                      <a:schemeClr val="bg1">
                        <a:lumMod val="75000"/>
                      </a:schemeClr>
                    </a:solidFill>
                  </a:tcPr>
                </a:tc>
                <a:tc>
                  <a:txBody>
                    <a:bodyPr/>
                    <a:lstStyle/>
                    <a:p>
                      <a:pPr algn="ctr"/>
                      <a:r>
                        <a:rPr lang="fr-FR" sz="1300" b="1" dirty="0">
                          <a:latin typeface="Avenir Next LT Pro Light" panose="020B0304020202020204" pitchFamily="34" charset="0"/>
                        </a:rPr>
                        <a:t>210 €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168 € HT</a:t>
                      </a:r>
                    </a:p>
                  </a:txBody>
                  <a:tcPr>
                    <a:solidFill>
                      <a:schemeClr val="bg1">
                        <a:lumMod val="75000"/>
                      </a:schemeClr>
                    </a:solidFill>
                  </a:tcPr>
                </a:tc>
                <a:tc>
                  <a:txBody>
                    <a:bodyPr/>
                    <a:lstStyle/>
                    <a:p>
                      <a:pPr algn="ctr"/>
                      <a:endParaRPr lang="fr-FR" sz="1300" b="1" dirty="0">
                        <a:latin typeface="Avenir Next LT Pro Light" panose="020B0304020202020204" pitchFamily="34" charset="0"/>
                      </a:endParaRPr>
                    </a:p>
                  </a:txBody>
                  <a:tcPr>
                    <a:solidFill>
                      <a:schemeClr val="bg1">
                        <a:lumMod val="75000"/>
                      </a:schemeClr>
                    </a:solidFill>
                  </a:tcPr>
                </a:tc>
                <a:extLst>
                  <a:ext uri="{0D108BD9-81ED-4DB2-BD59-A6C34878D82A}">
                    <a16:rowId xmlns:a16="http://schemas.microsoft.com/office/drawing/2014/main" val="1134061509"/>
                  </a:ext>
                </a:extLst>
              </a:tr>
            </a:tbl>
          </a:graphicData>
        </a:graphic>
      </p:graphicFrame>
      <p:sp>
        <p:nvSpPr>
          <p:cNvPr id="4" name="Espace réservé du numéro de diapositive 3">
            <a:extLst>
              <a:ext uri="{FF2B5EF4-FFF2-40B4-BE49-F238E27FC236}">
                <a16:creationId xmlns:a16="http://schemas.microsoft.com/office/drawing/2014/main" id="{599A8D1B-E4C5-A141-A0B0-87A95E680E71}"/>
              </a:ext>
            </a:extLst>
          </p:cNvPr>
          <p:cNvSpPr>
            <a:spLocks noGrp="1"/>
          </p:cNvSpPr>
          <p:nvPr>
            <p:ph type="sldNum" sz="quarter" idx="12"/>
          </p:nvPr>
        </p:nvSpPr>
        <p:spPr/>
        <p:txBody>
          <a:bodyPr/>
          <a:lstStyle/>
          <a:p>
            <a:pPr rtl="0"/>
            <a:fld id="{34B7E4EF-A1BD-40F4-AB7B-04F084DD991D}" type="slidenum">
              <a:rPr lang="fr-FR" noProof="0" smtClean="0"/>
              <a:t>25</a:t>
            </a:fld>
            <a:endParaRPr lang="fr-FR" noProof="0" dirty="0"/>
          </a:p>
        </p:txBody>
      </p:sp>
    </p:spTree>
    <p:extLst>
      <p:ext uri="{BB962C8B-B14F-4D97-AF65-F5344CB8AC3E}">
        <p14:creationId xmlns:p14="http://schemas.microsoft.com/office/powerpoint/2010/main" val="12285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0EFCE89E-ED51-4603-B65F-25C53DD7C5AC}"/>
              </a:ext>
            </a:extLst>
          </p:cNvPr>
          <p:cNvPicPr>
            <a:picLocks noChangeAspect="1"/>
          </p:cNvPicPr>
          <p:nvPr/>
        </p:nvPicPr>
        <p:blipFill rotWithShape="1">
          <a:blip r:embed="rId4">
            <a:alphaModFix/>
          </a:blip>
          <a:srcRect t="8235" b="6745"/>
          <a:stretch/>
        </p:blipFill>
        <p:spPr>
          <a:xfrm>
            <a:off x="236320" y="262094"/>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181100" y="845722"/>
            <a:ext cx="10429876" cy="1277946"/>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2000" b="1" dirty="0">
                <a:solidFill>
                  <a:schemeClr val="bg2">
                    <a:lumMod val="50000"/>
                  </a:schemeClr>
                </a:solidFill>
                <a:latin typeface="Avenir Next LT Pro Light" panose="020B0304020202020204" pitchFamily="34" charset="0"/>
              </a:rPr>
              <a:t>Projet 1</a:t>
            </a:r>
          </a:p>
          <a:p>
            <a:pPr algn="ctr"/>
            <a:endParaRPr lang="fr-FR" sz="2000" b="1" dirty="0">
              <a:solidFill>
                <a:schemeClr val="bg2">
                  <a:lumMod val="50000"/>
                </a:schemeClr>
              </a:solidFill>
              <a:latin typeface="Avenir Next LT Pro Light" panose="020B0304020202020204" pitchFamily="34" charset="0"/>
            </a:endParaRPr>
          </a:p>
          <a:p>
            <a:pPr algn="ctr"/>
            <a:r>
              <a:rPr lang="fr-FR" sz="2000" b="1" dirty="0">
                <a:solidFill>
                  <a:schemeClr val="bg2">
                    <a:lumMod val="50000"/>
                  </a:schemeClr>
                </a:solidFill>
                <a:latin typeface="Avenir Next LT Pro Light" panose="020B0304020202020204" pitchFamily="34" charset="0"/>
              </a:rPr>
              <a:t>Numérisation - Plan - Façade &amp; Maquette 3D EDL </a:t>
            </a:r>
          </a:p>
          <a:p>
            <a:pPr algn="ctr"/>
            <a:endParaRPr lang="fr-FR" sz="2000" b="1" dirty="0">
              <a:solidFill>
                <a:schemeClr val="bg2">
                  <a:lumMod val="50000"/>
                </a:schemeClr>
              </a:solidFill>
              <a:latin typeface="Avenir Next LT Pro Light" panose="020B0304020202020204" pitchFamily="34" charset="0"/>
            </a:endParaRPr>
          </a:p>
        </p:txBody>
      </p:sp>
      <p:sp>
        <p:nvSpPr>
          <p:cNvPr id="9" name="ZoneTexte 8">
            <a:extLst>
              <a:ext uri="{FF2B5EF4-FFF2-40B4-BE49-F238E27FC236}">
                <a16:creationId xmlns:a16="http://schemas.microsoft.com/office/drawing/2014/main" id="{FBBBE42A-51BA-4743-B25D-7AA8D1E33EED}"/>
              </a:ext>
            </a:extLst>
          </p:cNvPr>
          <p:cNvSpPr txBox="1"/>
          <p:nvPr/>
        </p:nvSpPr>
        <p:spPr>
          <a:xfrm>
            <a:off x="1066798" y="2753420"/>
            <a:ext cx="10619680" cy="1508105"/>
          </a:xfrm>
          <a:prstGeom prst="rect">
            <a:avLst/>
          </a:prstGeom>
          <a:solidFill>
            <a:schemeClr val="bg1">
              <a:alpha val="75000"/>
            </a:schemeClr>
          </a:solidFill>
          <a:ln w="12700">
            <a:solidFill>
              <a:schemeClr val="accent1"/>
            </a:solidFill>
          </a:ln>
        </p:spPr>
        <p:txBody>
          <a:bodyPr wrap="square" rtlCol="0">
            <a:spAutoFit/>
          </a:bodyPr>
          <a:lstStyle/>
          <a:p>
            <a:pPr lvl="0" algn="ctr"/>
            <a:r>
              <a:rPr lang="fr-FR" sz="1100" dirty="0">
                <a:solidFill>
                  <a:srgbClr val="C00000"/>
                </a:solidFill>
              </a:rPr>
              <a:t> </a:t>
            </a:r>
          </a:p>
          <a:p>
            <a:pPr lvl="0" algn="ctr"/>
            <a:r>
              <a:rPr lang="fr-FR" sz="1100" u="sng" dirty="0">
                <a:solidFill>
                  <a:srgbClr val="C00000"/>
                </a:solidFill>
                <a:hlinkClick r:id="rId5">
                  <a:extLst>
                    <a:ext uri="{A12FA001-AC4F-418D-AE19-62706E023703}">
                      <ahyp:hlinkClr xmlns:ahyp="http://schemas.microsoft.com/office/drawing/2018/hyperlinkcolor" val="tx"/>
                    </a:ext>
                  </a:extLst>
                </a:hlinkClick>
              </a:rPr>
              <a:t>Visite Virtuelle EDL - Maison </a:t>
            </a:r>
            <a:r>
              <a:rPr lang="fr-FR" sz="1100" u="sng" dirty="0">
                <a:solidFill>
                  <a:srgbClr val="C00000"/>
                </a:solidFill>
              </a:rPr>
              <a:t> </a:t>
            </a:r>
            <a:endParaRPr lang="fr-FR" sz="1100" dirty="0">
              <a:solidFill>
                <a:srgbClr val="C00000"/>
              </a:solidFill>
            </a:endParaRPr>
          </a:p>
          <a:p>
            <a:pPr algn="ctr"/>
            <a:r>
              <a:rPr lang="fr-FR" sz="1100" dirty="0">
                <a:solidFill>
                  <a:srgbClr val="C00000"/>
                </a:solidFill>
              </a:rPr>
              <a:t> </a:t>
            </a:r>
          </a:p>
          <a:p>
            <a:pPr lvl="0" algn="ctr"/>
            <a:r>
              <a:rPr lang="fr-FR" sz="1100" u="sng" dirty="0">
                <a:solidFill>
                  <a:srgbClr val="C00000"/>
                </a:solidFill>
                <a:hlinkClick r:id="rId6">
                  <a:extLst>
                    <a:ext uri="{A12FA001-AC4F-418D-AE19-62706E023703}">
                      <ahyp:hlinkClr xmlns:ahyp="http://schemas.microsoft.com/office/drawing/2018/hyperlinkcolor" val="tx"/>
                    </a:ext>
                  </a:extLst>
                </a:hlinkClick>
              </a:rPr>
              <a:t>Photos EDL - Maison </a:t>
            </a:r>
            <a:r>
              <a:rPr lang="fr-FR" sz="1100" u="sng" dirty="0">
                <a:solidFill>
                  <a:srgbClr val="C00000"/>
                </a:solidFill>
              </a:rPr>
              <a:t> </a:t>
            </a:r>
            <a:endParaRPr lang="fr-FR" sz="1100" dirty="0">
              <a:solidFill>
                <a:srgbClr val="C00000"/>
              </a:solidFill>
            </a:endParaRPr>
          </a:p>
          <a:p>
            <a:pPr algn="ctr"/>
            <a:r>
              <a:rPr lang="fr-FR" sz="1100" dirty="0">
                <a:solidFill>
                  <a:srgbClr val="C00000"/>
                </a:solidFill>
              </a:rPr>
              <a:t> </a:t>
            </a:r>
          </a:p>
          <a:p>
            <a:pPr lvl="0" algn="ctr"/>
            <a:r>
              <a:rPr lang="fr-FR" sz="1100" u="sng" dirty="0">
                <a:solidFill>
                  <a:srgbClr val="C00000"/>
                </a:solidFill>
                <a:hlinkClick r:id="rId7">
                  <a:extLst>
                    <a:ext uri="{A12FA001-AC4F-418D-AE19-62706E023703}">
                      <ahyp:hlinkClr xmlns:ahyp="http://schemas.microsoft.com/office/drawing/2018/hyperlinkcolor" val="tx"/>
                    </a:ext>
                  </a:extLst>
                </a:hlinkClick>
              </a:rPr>
              <a:t>Maquette 3D &amp; Façades EDL - Maison</a:t>
            </a:r>
            <a:r>
              <a:rPr lang="fr-FR" sz="1100" u="sng" dirty="0">
                <a:solidFill>
                  <a:srgbClr val="C00000"/>
                </a:solidFill>
              </a:rPr>
              <a:t> </a:t>
            </a:r>
            <a:endParaRPr lang="fr-FR" sz="1100" dirty="0">
              <a:solidFill>
                <a:srgbClr val="C00000"/>
              </a:solidFill>
            </a:endParaRPr>
          </a:p>
          <a:p>
            <a:pPr lvl="0" algn="ctr"/>
            <a:endParaRPr lang="fr-FR" sz="1200" dirty="0">
              <a:solidFill>
                <a:srgbClr val="C00000"/>
              </a:solidFill>
            </a:endParaRPr>
          </a:p>
          <a:p>
            <a:pPr lvl="0" algn="ctr"/>
            <a:endParaRPr lang="fr-FR" sz="1400" dirty="0"/>
          </a:p>
        </p:txBody>
      </p:sp>
      <p:sp>
        <p:nvSpPr>
          <p:cNvPr id="7" name="Espace réservé du pied de page 3">
            <a:extLst>
              <a:ext uri="{FF2B5EF4-FFF2-40B4-BE49-F238E27FC236}">
                <a16:creationId xmlns:a16="http://schemas.microsoft.com/office/drawing/2014/main" id="{F2D144FF-F04A-43BA-A5D4-7D48BFD99771}"/>
              </a:ext>
            </a:extLst>
          </p:cNvPr>
          <p:cNvSpPr txBox="1">
            <a:spLocks/>
          </p:cNvSpPr>
          <p:nvPr/>
        </p:nvSpPr>
        <p:spPr>
          <a:xfrm>
            <a:off x="-9526" y="29360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2E7B0F0E-0311-8143-A88E-690DA8F5291C}"/>
              </a:ext>
            </a:extLst>
          </p:cNvPr>
          <p:cNvSpPr>
            <a:spLocks noGrp="1"/>
          </p:cNvSpPr>
          <p:nvPr>
            <p:ph type="sldNum" sz="quarter" idx="12"/>
          </p:nvPr>
        </p:nvSpPr>
        <p:spPr/>
        <p:txBody>
          <a:bodyPr/>
          <a:lstStyle/>
          <a:p>
            <a:pPr rtl="0"/>
            <a:fld id="{34B7E4EF-A1BD-40F4-AB7B-04F084DD991D}" type="slidenum">
              <a:rPr lang="fr-FR" noProof="0" smtClean="0"/>
              <a:t>26</a:t>
            </a:fld>
            <a:endParaRPr lang="fr-FR" noProof="0" dirty="0"/>
          </a:p>
        </p:txBody>
      </p:sp>
    </p:spTree>
    <p:extLst>
      <p:ext uri="{BB962C8B-B14F-4D97-AF65-F5344CB8AC3E}">
        <p14:creationId xmlns:p14="http://schemas.microsoft.com/office/powerpoint/2010/main" val="3325025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0EFCE89E-ED51-4603-B65F-25C53DD7C5AC}"/>
              </a:ext>
            </a:extLst>
          </p:cNvPr>
          <p:cNvPicPr>
            <a:picLocks noChangeAspect="1"/>
          </p:cNvPicPr>
          <p:nvPr/>
        </p:nvPicPr>
        <p:blipFill rotWithShape="1">
          <a:blip r:embed="rId4">
            <a:alphaModFix/>
          </a:blip>
          <a:srcRect t="8235" b="6745"/>
          <a:stretch/>
        </p:blipFill>
        <p:spPr>
          <a:xfrm>
            <a:off x="226794" y="252046"/>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181100" y="845722"/>
            <a:ext cx="10429876" cy="1277946"/>
          </a:xfrm>
          <a:prstGeom prst="rect">
            <a:avLst/>
          </a:prstGeom>
          <a:solidFill>
            <a:schemeClr val="bg1">
              <a:alpha val="75000"/>
            </a:schemeClr>
          </a:solidFill>
          <a:ln w="12700">
            <a:solidFill>
              <a:schemeClr val="accent1"/>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2000" b="1" dirty="0">
                <a:solidFill>
                  <a:schemeClr val="bg2">
                    <a:lumMod val="50000"/>
                  </a:schemeClr>
                </a:solidFill>
                <a:latin typeface="Avenir Next LT Pro Light" panose="020B0304020202020204" pitchFamily="34" charset="0"/>
              </a:rPr>
              <a:t>Projet 2 </a:t>
            </a:r>
          </a:p>
          <a:p>
            <a:pPr algn="ctr"/>
            <a:endParaRPr lang="fr-FR" sz="2000" b="1" dirty="0">
              <a:solidFill>
                <a:schemeClr val="bg2">
                  <a:lumMod val="50000"/>
                </a:schemeClr>
              </a:solidFill>
              <a:latin typeface="Avenir Next LT Pro Light" panose="020B0304020202020204" pitchFamily="34" charset="0"/>
            </a:endParaRPr>
          </a:p>
          <a:p>
            <a:pPr algn="ctr"/>
            <a:r>
              <a:rPr lang="fr-FR" sz="2000" b="1" dirty="0">
                <a:solidFill>
                  <a:schemeClr val="bg2">
                    <a:lumMod val="50000"/>
                  </a:schemeClr>
                </a:solidFill>
                <a:latin typeface="Avenir Next LT Pro Light" panose="020B0304020202020204" pitchFamily="34" charset="0"/>
              </a:rPr>
              <a:t>Numérisation - Plan EDL </a:t>
            </a:r>
          </a:p>
          <a:p>
            <a:pPr algn="ctr"/>
            <a:endParaRPr lang="fr-FR" sz="2000" b="1" dirty="0">
              <a:solidFill>
                <a:schemeClr val="bg2">
                  <a:lumMod val="50000"/>
                </a:schemeClr>
              </a:solidFill>
              <a:latin typeface="Avenir Next LT Pro Light" panose="020B0304020202020204" pitchFamily="34" charset="0"/>
            </a:endParaRPr>
          </a:p>
          <a:p>
            <a:pPr algn="ctr"/>
            <a:r>
              <a:rPr lang="fr-FR" sz="2000" b="1" dirty="0">
                <a:solidFill>
                  <a:schemeClr val="bg2">
                    <a:lumMod val="50000"/>
                  </a:schemeClr>
                </a:solidFill>
                <a:latin typeface="Avenir Next LT Pro Light" panose="020B0304020202020204" pitchFamily="34" charset="0"/>
              </a:rPr>
              <a:t>Projet 3D </a:t>
            </a:r>
          </a:p>
        </p:txBody>
      </p:sp>
      <p:sp>
        <p:nvSpPr>
          <p:cNvPr id="9" name="ZoneTexte 8">
            <a:extLst>
              <a:ext uri="{FF2B5EF4-FFF2-40B4-BE49-F238E27FC236}">
                <a16:creationId xmlns:a16="http://schemas.microsoft.com/office/drawing/2014/main" id="{FBBBE42A-51BA-4743-B25D-7AA8D1E33EED}"/>
              </a:ext>
            </a:extLst>
          </p:cNvPr>
          <p:cNvSpPr txBox="1"/>
          <p:nvPr/>
        </p:nvSpPr>
        <p:spPr>
          <a:xfrm>
            <a:off x="1066798" y="2730188"/>
            <a:ext cx="10619680" cy="2092881"/>
          </a:xfrm>
          <a:prstGeom prst="rect">
            <a:avLst/>
          </a:prstGeom>
          <a:solidFill>
            <a:schemeClr val="bg1">
              <a:alpha val="75000"/>
            </a:schemeClr>
          </a:solidFill>
          <a:ln w="12700">
            <a:solidFill>
              <a:schemeClr val="accent1"/>
            </a:solidFill>
          </a:ln>
        </p:spPr>
        <p:txBody>
          <a:bodyPr wrap="square" rtlCol="0">
            <a:spAutoFit/>
          </a:bodyPr>
          <a:lstStyle/>
          <a:p>
            <a:pPr lvl="0" algn="ctr"/>
            <a:r>
              <a:rPr lang="fr-FR" sz="1400" dirty="0"/>
              <a:t> </a:t>
            </a:r>
          </a:p>
          <a:p>
            <a:pPr lvl="0" algn="ctr"/>
            <a:endParaRPr lang="fr-FR" sz="1100" u="sng" dirty="0">
              <a:solidFill>
                <a:srgbClr val="C00000"/>
              </a:solidFill>
              <a:hlinkClick r:id="rId5">
                <a:extLst>
                  <a:ext uri="{A12FA001-AC4F-418D-AE19-62706E023703}">
                    <ahyp:hlinkClr xmlns:ahyp="http://schemas.microsoft.com/office/drawing/2018/hyperlinkcolor" val="tx"/>
                  </a:ext>
                </a:extLst>
              </a:hlinkClick>
            </a:endParaRPr>
          </a:p>
          <a:p>
            <a:pPr algn="ctr"/>
            <a:r>
              <a:rPr lang="fr-FR" sz="1100" u="sng" dirty="0">
                <a:solidFill>
                  <a:srgbClr val="C00000"/>
                </a:solidFill>
                <a:hlinkClick r:id="rId6">
                  <a:extLst>
                    <a:ext uri="{A12FA001-AC4F-418D-AE19-62706E023703}">
                      <ahyp:hlinkClr xmlns:ahyp="http://schemas.microsoft.com/office/drawing/2018/hyperlinkcolor" val="tx"/>
                    </a:ext>
                  </a:extLst>
                </a:hlinkClick>
              </a:rPr>
              <a:t>Visite Virtuelle - Victoria Surf – Biarritz</a:t>
            </a:r>
            <a:endParaRPr lang="fr-FR" sz="1100" u="sng" dirty="0">
              <a:solidFill>
                <a:srgbClr val="C00000"/>
              </a:solidFill>
            </a:endParaRPr>
          </a:p>
          <a:p>
            <a:pPr algn="ctr"/>
            <a:endParaRPr lang="fr-FR" sz="1100" dirty="0">
              <a:solidFill>
                <a:srgbClr val="C00000"/>
              </a:solidFill>
            </a:endParaRPr>
          </a:p>
          <a:p>
            <a:pPr algn="ctr"/>
            <a:r>
              <a:rPr lang="fr-FR" sz="1100" u="sng" dirty="0">
                <a:solidFill>
                  <a:srgbClr val="C00000"/>
                </a:solidFill>
                <a:hlinkClick r:id="rId7">
                  <a:extLst>
                    <a:ext uri="{A12FA001-AC4F-418D-AE19-62706E023703}">
                      <ahyp:hlinkClr xmlns:ahyp="http://schemas.microsoft.com/office/drawing/2018/hyperlinkcolor" val="tx"/>
                    </a:ext>
                  </a:extLst>
                </a:hlinkClick>
              </a:rPr>
              <a:t>Photos EDL Vidéo - Victoria Surf – Biarritz</a:t>
            </a:r>
            <a:endParaRPr lang="fr-FR" sz="1100" u="sng" dirty="0">
              <a:solidFill>
                <a:srgbClr val="C00000"/>
              </a:solidFill>
            </a:endParaRPr>
          </a:p>
          <a:p>
            <a:pPr algn="ctr"/>
            <a:r>
              <a:rPr lang="fr-FR" sz="1100" u="sng" dirty="0">
                <a:solidFill>
                  <a:srgbClr val="C00000"/>
                </a:solidFill>
              </a:rPr>
              <a:t> </a:t>
            </a:r>
            <a:endParaRPr lang="fr-FR" sz="1100" dirty="0">
              <a:solidFill>
                <a:srgbClr val="C00000"/>
              </a:solidFill>
            </a:endParaRPr>
          </a:p>
          <a:p>
            <a:pPr algn="ctr"/>
            <a:r>
              <a:rPr lang="fr-FR" sz="1100" u="sng" dirty="0">
                <a:solidFill>
                  <a:srgbClr val="C00000"/>
                </a:solidFill>
                <a:hlinkClick r:id="rId8">
                  <a:extLst>
                    <a:ext uri="{A12FA001-AC4F-418D-AE19-62706E023703}">
                      <ahyp:hlinkClr xmlns:ahyp="http://schemas.microsoft.com/office/drawing/2018/hyperlinkcolor" val="tx"/>
                    </a:ext>
                  </a:extLst>
                </a:hlinkClick>
              </a:rPr>
              <a:t>Plan EDL - Victoria Surf - Biarritz</a:t>
            </a:r>
            <a:r>
              <a:rPr lang="fr-FR" sz="1100" u="sng" dirty="0">
                <a:solidFill>
                  <a:srgbClr val="C00000"/>
                </a:solidFill>
              </a:rPr>
              <a:t> </a:t>
            </a:r>
            <a:endParaRPr lang="fr-FR" sz="1100" dirty="0">
              <a:solidFill>
                <a:srgbClr val="C00000"/>
              </a:solidFill>
            </a:endParaRPr>
          </a:p>
          <a:p>
            <a:pPr algn="ctr"/>
            <a:r>
              <a:rPr lang="fr-FR" sz="1100" dirty="0">
                <a:solidFill>
                  <a:srgbClr val="C00000"/>
                </a:solidFill>
              </a:rPr>
              <a:t> </a:t>
            </a:r>
          </a:p>
          <a:p>
            <a:pPr algn="ctr"/>
            <a:r>
              <a:rPr lang="fr-FR" sz="1100" u="sng" dirty="0">
                <a:solidFill>
                  <a:srgbClr val="C00000"/>
                </a:solidFill>
                <a:hlinkClick r:id="rId9">
                  <a:extLst>
                    <a:ext uri="{A12FA001-AC4F-418D-AE19-62706E023703}">
                      <ahyp:hlinkClr xmlns:ahyp="http://schemas.microsoft.com/office/drawing/2018/hyperlinkcolor" val="tx"/>
                    </a:ext>
                  </a:extLst>
                </a:hlinkClick>
              </a:rPr>
              <a:t>Plan 3D du Projet : Meublé - Agencé - Décoré </a:t>
            </a:r>
            <a:r>
              <a:rPr lang="fr-FR" sz="1100" u="sng" dirty="0">
                <a:solidFill>
                  <a:srgbClr val="C00000"/>
                </a:solidFill>
              </a:rPr>
              <a:t> </a:t>
            </a:r>
            <a:endParaRPr lang="fr-FR" sz="1100" dirty="0">
              <a:solidFill>
                <a:srgbClr val="C00000"/>
              </a:solidFill>
            </a:endParaRPr>
          </a:p>
          <a:p>
            <a:pPr lvl="0" algn="ctr"/>
            <a:endParaRPr lang="fr-FR" sz="1400" dirty="0"/>
          </a:p>
          <a:p>
            <a:pPr lvl="0" algn="ctr"/>
            <a:endParaRPr lang="fr-FR" sz="1400" dirty="0"/>
          </a:p>
        </p:txBody>
      </p:sp>
      <p:sp>
        <p:nvSpPr>
          <p:cNvPr id="7" name="Espace réservé du pied de page 3">
            <a:extLst>
              <a:ext uri="{FF2B5EF4-FFF2-40B4-BE49-F238E27FC236}">
                <a16:creationId xmlns:a16="http://schemas.microsoft.com/office/drawing/2014/main" id="{F2D144FF-F04A-43BA-A5D4-7D48BFD99771}"/>
              </a:ext>
            </a:extLst>
          </p:cNvPr>
          <p:cNvSpPr txBox="1">
            <a:spLocks/>
          </p:cNvSpPr>
          <p:nvPr/>
        </p:nvSpPr>
        <p:spPr>
          <a:xfrm>
            <a:off x="-9526" y="29360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51B38E18-09D4-0C46-80A9-5898781EA5B7}"/>
              </a:ext>
            </a:extLst>
          </p:cNvPr>
          <p:cNvSpPr>
            <a:spLocks noGrp="1"/>
          </p:cNvSpPr>
          <p:nvPr>
            <p:ph type="sldNum" sz="quarter" idx="12"/>
          </p:nvPr>
        </p:nvSpPr>
        <p:spPr/>
        <p:txBody>
          <a:bodyPr/>
          <a:lstStyle/>
          <a:p>
            <a:pPr rtl="0"/>
            <a:fld id="{34B7E4EF-A1BD-40F4-AB7B-04F084DD991D}" type="slidenum">
              <a:rPr lang="fr-FR" noProof="0" smtClean="0"/>
              <a:t>27</a:t>
            </a:fld>
            <a:endParaRPr lang="fr-FR" noProof="0" dirty="0"/>
          </a:p>
        </p:txBody>
      </p:sp>
    </p:spTree>
    <p:extLst>
      <p:ext uri="{BB962C8B-B14F-4D97-AF65-F5344CB8AC3E}">
        <p14:creationId xmlns:p14="http://schemas.microsoft.com/office/powerpoint/2010/main" val="3320891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0EFCE89E-ED51-4603-B65F-25C53DD7C5AC}"/>
              </a:ext>
            </a:extLst>
          </p:cNvPr>
          <p:cNvPicPr>
            <a:picLocks noChangeAspect="1"/>
          </p:cNvPicPr>
          <p:nvPr/>
        </p:nvPicPr>
        <p:blipFill rotWithShape="1">
          <a:blip r:embed="rId4">
            <a:alphaModFix/>
          </a:blip>
          <a:srcRect t="8235" b="6745"/>
          <a:stretch/>
        </p:blipFill>
        <p:spPr>
          <a:xfrm>
            <a:off x="226794" y="242619"/>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181100" y="845722"/>
            <a:ext cx="10429876" cy="1454418"/>
          </a:xfrm>
          <a:prstGeom prst="rect">
            <a:avLst/>
          </a:prstGeom>
          <a:solidFill>
            <a:schemeClr val="bg1">
              <a:alpha val="75000"/>
            </a:schemeClr>
          </a:solidFill>
          <a:ln w="12700">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2000" b="1" dirty="0">
                <a:solidFill>
                  <a:schemeClr val="bg2">
                    <a:lumMod val="50000"/>
                  </a:schemeClr>
                </a:solidFill>
                <a:latin typeface="Avenir Next LT Pro Light" panose="020B0304020202020204" pitchFamily="34" charset="0"/>
              </a:rPr>
              <a:t>Projet 3</a:t>
            </a:r>
          </a:p>
          <a:p>
            <a:pPr algn="ctr"/>
            <a:endParaRPr lang="fr-FR" sz="2000" b="1" dirty="0">
              <a:solidFill>
                <a:schemeClr val="bg2">
                  <a:lumMod val="50000"/>
                </a:schemeClr>
              </a:solidFill>
              <a:latin typeface="Avenir Next LT Pro Light" panose="020B0304020202020204" pitchFamily="34" charset="0"/>
            </a:endParaRPr>
          </a:p>
          <a:p>
            <a:pPr algn="ctr"/>
            <a:r>
              <a:rPr lang="fr-FR" sz="2000" b="1" dirty="0">
                <a:solidFill>
                  <a:schemeClr val="bg2">
                    <a:lumMod val="50000"/>
                  </a:schemeClr>
                </a:solidFill>
                <a:latin typeface="Avenir Next LT Pro Light" panose="020B0304020202020204" pitchFamily="34" charset="0"/>
              </a:rPr>
              <a:t>Numérisation - Plan EDL </a:t>
            </a:r>
          </a:p>
          <a:p>
            <a:pPr algn="ctr"/>
            <a:endParaRPr lang="fr-FR" sz="2000" b="1" dirty="0">
              <a:solidFill>
                <a:schemeClr val="bg2">
                  <a:lumMod val="50000"/>
                </a:schemeClr>
              </a:solidFill>
              <a:latin typeface="Avenir Next LT Pro Light" panose="020B0304020202020204" pitchFamily="34" charset="0"/>
            </a:endParaRPr>
          </a:p>
          <a:p>
            <a:pPr algn="ctr"/>
            <a:r>
              <a:rPr lang="fr-FR" sz="2000" b="1" dirty="0">
                <a:solidFill>
                  <a:schemeClr val="bg2">
                    <a:lumMod val="50000"/>
                  </a:schemeClr>
                </a:solidFill>
                <a:latin typeface="Avenir Next LT Pro Light" panose="020B0304020202020204" pitchFamily="34" charset="0"/>
              </a:rPr>
              <a:t>Projet 3D</a:t>
            </a:r>
          </a:p>
        </p:txBody>
      </p:sp>
      <p:sp>
        <p:nvSpPr>
          <p:cNvPr id="9" name="ZoneTexte 8">
            <a:extLst>
              <a:ext uri="{FF2B5EF4-FFF2-40B4-BE49-F238E27FC236}">
                <a16:creationId xmlns:a16="http://schemas.microsoft.com/office/drawing/2014/main" id="{FBBBE42A-51BA-4743-B25D-7AA8D1E33EED}"/>
              </a:ext>
            </a:extLst>
          </p:cNvPr>
          <p:cNvSpPr txBox="1"/>
          <p:nvPr/>
        </p:nvSpPr>
        <p:spPr>
          <a:xfrm>
            <a:off x="1066798" y="2720140"/>
            <a:ext cx="10619680" cy="1877437"/>
          </a:xfrm>
          <a:prstGeom prst="rect">
            <a:avLst/>
          </a:prstGeom>
          <a:solidFill>
            <a:schemeClr val="bg1">
              <a:alpha val="75000"/>
            </a:schemeClr>
          </a:solidFill>
          <a:ln w="12700">
            <a:solidFill>
              <a:schemeClr val="accent1"/>
            </a:solidFill>
          </a:ln>
        </p:spPr>
        <p:txBody>
          <a:bodyPr wrap="square" rtlCol="0">
            <a:spAutoFit/>
          </a:bodyPr>
          <a:lstStyle/>
          <a:p>
            <a:pPr lvl="0" algn="ctr"/>
            <a:r>
              <a:rPr lang="fr-FR" sz="1400" dirty="0"/>
              <a:t> </a:t>
            </a:r>
            <a:endParaRPr lang="fr-FR" sz="1100" dirty="0"/>
          </a:p>
          <a:p>
            <a:pPr algn="ctr"/>
            <a:r>
              <a:rPr lang="fr-FR" sz="1100" u="sng" dirty="0">
                <a:solidFill>
                  <a:srgbClr val="C00000"/>
                </a:solidFill>
                <a:hlinkClick r:id="rId5">
                  <a:extLst>
                    <a:ext uri="{A12FA001-AC4F-418D-AE19-62706E023703}">
                      <ahyp:hlinkClr xmlns:ahyp="http://schemas.microsoft.com/office/drawing/2018/hyperlinkcolor" val="tx"/>
                    </a:ext>
                  </a:extLst>
                </a:hlinkClick>
              </a:rPr>
              <a:t>Visite Virtuelle - Appartement Pau</a:t>
            </a:r>
            <a:endParaRPr lang="fr-FR" sz="1100" u="sng" dirty="0">
              <a:solidFill>
                <a:srgbClr val="C00000"/>
              </a:solidFill>
            </a:endParaRPr>
          </a:p>
          <a:p>
            <a:pPr algn="ctr"/>
            <a:endParaRPr lang="fr-FR" sz="1100" dirty="0">
              <a:solidFill>
                <a:srgbClr val="C00000"/>
              </a:solidFill>
            </a:endParaRPr>
          </a:p>
          <a:p>
            <a:pPr algn="ctr"/>
            <a:r>
              <a:rPr lang="fr-FR" sz="1100" u="sng" dirty="0">
                <a:solidFill>
                  <a:srgbClr val="C00000"/>
                </a:solidFill>
                <a:hlinkClick r:id="rId6">
                  <a:extLst>
                    <a:ext uri="{A12FA001-AC4F-418D-AE19-62706E023703}">
                      <ahyp:hlinkClr xmlns:ahyp="http://schemas.microsoft.com/office/drawing/2018/hyperlinkcolor" val="tx"/>
                    </a:ext>
                  </a:extLst>
                </a:hlinkClick>
              </a:rPr>
              <a:t>EDL Photos Vidéo - Appartement Pau</a:t>
            </a:r>
            <a:endParaRPr lang="fr-FR" sz="1100" u="sng" dirty="0">
              <a:solidFill>
                <a:srgbClr val="C00000"/>
              </a:solidFill>
            </a:endParaRPr>
          </a:p>
          <a:p>
            <a:pPr algn="ctr"/>
            <a:endParaRPr lang="fr-FR" sz="1100" dirty="0">
              <a:solidFill>
                <a:srgbClr val="C00000"/>
              </a:solidFill>
            </a:endParaRPr>
          </a:p>
          <a:p>
            <a:pPr algn="ctr"/>
            <a:r>
              <a:rPr lang="fr-FR" sz="1100" u="sng" dirty="0">
                <a:solidFill>
                  <a:srgbClr val="C00000"/>
                </a:solidFill>
                <a:hlinkClick r:id="rId7">
                  <a:extLst>
                    <a:ext uri="{A12FA001-AC4F-418D-AE19-62706E023703}">
                      <ahyp:hlinkClr xmlns:ahyp="http://schemas.microsoft.com/office/drawing/2018/hyperlinkcolor" val="tx"/>
                    </a:ext>
                  </a:extLst>
                </a:hlinkClick>
              </a:rPr>
              <a:t>Plan EDL - Appartement Pau</a:t>
            </a:r>
            <a:r>
              <a:rPr lang="fr-FR" sz="1100" dirty="0">
                <a:solidFill>
                  <a:srgbClr val="C00000"/>
                </a:solidFill>
              </a:rPr>
              <a:t> </a:t>
            </a:r>
          </a:p>
          <a:p>
            <a:pPr algn="ctr"/>
            <a:r>
              <a:rPr lang="fr-FR" sz="1100" dirty="0">
                <a:solidFill>
                  <a:srgbClr val="C00000"/>
                </a:solidFill>
              </a:rPr>
              <a:t> </a:t>
            </a:r>
          </a:p>
          <a:p>
            <a:pPr algn="ctr"/>
            <a:r>
              <a:rPr lang="fr-FR" sz="1100" u="sng" dirty="0">
                <a:solidFill>
                  <a:srgbClr val="C00000"/>
                </a:solidFill>
                <a:hlinkClick r:id="rId8">
                  <a:extLst>
                    <a:ext uri="{A12FA001-AC4F-418D-AE19-62706E023703}">
                      <ahyp:hlinkClr xmlns:ahyp="http://schemas.microsoft.com/office/drawing/2018/hyperlinkcolor" val="tx"/>
                    </a:ext>
                  </a:extLst>
                </a:hlinkClick>
              </a:rPr>
              <a:t>Plan 3D du Projet : Meublé - Agencé - Décoré</a:t>
            </a:r>
            <a:r>
              <a:rPr lang="fr-FR" sz="1100" dirty="0">
                <a:solidFill>
                  <a:srgbClr val="C00000"/>
                </a:solidFill>
              </a:rPr>
              <a:t> </a:t>
            </a:r>
          </a:p>
          <a:p>
            <a:pPr lvl="0" algn="ctr"/>
            <a:endParaRPr lang="fr-FR" sz="1100" dirty="0"/>
          </a:p>
          <a:p>
            <a:pPr lvl="0" algn="ctr"/>
            <a:endParaRPr lang="fr-FR" sz="1400" dirty="0"/>
          </a:p>
        </p:txBody>
      </p:sp>
      <p:sp>
        <p:nvSpPr>
          <p:cNvPr id="7" name="Espace réservé du pied de page 3">
            <a:extLst>
              <a:ext uri="{FF2B5EF4-FFF2-40B4-BE49-F238E27FC236}">
                <a16:creationId xmlns:a16="http://schemas.microsoft.com/office/drawing/2014/main" id="{F2D144FF-F04A-43BA-A5D4-7D48BFD99771}"/>
              </a:ext>
            </a:extLst>
          </p:cNvPr>
          <p:cNvSpPr txBox="1">
            <a:spLocks/>
          </p:cNvSpPr>
          <p:nvPr/>
        </p:nvSpPr>
        <p:spPr>
          <a:xfrm>
            <a:off x="-9526" y="29360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0FEC0E1F-1687-9B4B-9A0D-5CAAD4D4DA66}"/>
              </a:ext>
            </a:extLst>
          </p:cNvPr>
          <p:cNvSpPr>
            <a:spLocks noGrp="1"/>
          </p:cNvSpPr>
          <p:nvPr>
            <p:ph type="sldNum" sz="quarter" idx="12"/>
          </p:nvPr>
        </p:nvSpPr>
        <p:spPr/>
        <p:txBody>
          <a:bodyPr/>
          <a:lstStyle/>
          <a:p>
            <a:pPr rtl="0"/>
            <a:fld id="{34B7E4EF-A1BD-40F4-AB7B-04F084DD991D}" type="slidenum">
              <a:rPr lang="fr-FR" noProof="0" smtClean="0"/>
              <a:t>28</a:t>
            </a:fld>
            <a:endParaRPr lang="fr-FR" noProof="0" dirty="0"/>
          </a:p>
        </p:txBody>
      </p:sp>
    </p:spTree>
    <p:extLst>
      <p:ext uri="{BB962C8B-B14F-4D97-AF65-F5344CB8AC3E}">
        <p14:creationId xmlns:p14="http://schemas.microsoft.com/office/powerpoint/2010/main" val="995402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0EFCE89E-ED51-4603-B65F-25C53DD7C5AC}"/>
              </a:ext>
            </a:extLst>
          </p:cNvPr>
          <p:cNvPicPr>
            <a:picLocks noChangeAspect="1"/>
          </p:cNvPicPr>
          <p:nvPr/>
        </p:nvPicPr>
        <p:blipFill rotWithShape="1">
          <a:blip r:embed="rId4">
            <a:alphaModFix/>
          </a:blip>
          <a:srcRect t="8235" b="6745"/>
          <a:stretch/>
        </p:blipFill>
        <p:spPr>
          <a:xfrm>
            <a:off x="226794" y="240323"/>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181100" y="845722"/>
            <a:ext cx="10429876" cy="1277946"/>
          </a:xfrm>
          <a:prstGeom prst="rect">
            <a:avLst/>
          </a:prstGeom>
          <a:solidFill>
            <a:schemeClr val="bg1">
              <a:alpha val="75000"/>
            </a:schemeClr>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2000" b="1" dirty="0">
                <a:solidFill>
                  <a:schemeClr val="bg2">
                    <a:lumMod val="50000"/>
                  </a:schemeClr>
                </a:solidFill>
                <a:latin typeface="Avenir Next LT Pro Light" panose="020B0304020202020204" pitchFamily="34" charset="0"/>
              </a:rPr>
              <a:t>Projet 4</a:t>
            </a:r>
          </a:p>
          <a:p>
            <a:pPr algn="ctr"/>
            <a:endParaRPr lang="fr-FR" sz="2000" b="1" dirty="0">
              <a:solidFill>
                <a:schemeClr val="bg2">
                  <a:lumMod val="50000"/>
                </a:schemeClr>
              </a:solidFill>
              <a:latin typeface="Avenir Next LT Pro Light" panose="020B0304020202020204" pitchFamily="34" charset="0"/>
            </a:endParaRPr>
          </a:p>
          <a:p>
            <a:pPr algn="ctr"/>
            <a:r>
              <a:rPr lang="fr-FR" sz="2000" b="1" dirty="0">
                <a:solidFill>
                  <a:schemeClr val="bg2">
                    <a:lumMod val="50000"/>
                  </a:schemeClr>
                </a:solidFill>
                <a:latin typeface="Avenir Next LT Pro Light" panose="020B0304020202020204" pitchFamily="34" charset="0"/>
              </a:rPr>
              <a:t>Numérisation - Plan &amp; Façade EDL </a:t>
            </a:r>
          </a:p>
          <a:p>
            <a:pPr algn="ctr"/>
            <a:endParaRPr lang="fr-FR" sz="2000" b="1" dirty="0">
              <a:solidFill>
                <a:schemeClr val="bg2">
                  <a:lumMod val="50000"/>
                </a:schemeClr>
              </a:solidFill>
              <a:latin typeface="Avenir Next LT Pro Light" panose="020B0304020202020204" pitchFamily="34" charset="0"/>
            </a:endParaRPr>
          </a:p>
        </p:txBody>
      </p:sp>
      <p:sp>
        <p:nvSpPr>
          <p:cNvPr id="9" name="ZoneTexte 8">
            <a:extLst>
              <a:ext uri="{FF2B5EF4-FFF2-40B4-BE49-F238E27FC236}">
                <a16:creationId xmlns:a16="http://schemas.microsoft.com/office/drawing/2014/main" id="{FBBBE42A-51BA-4743-B25D-7AA8D1E33EED}"/>
              </a:ext>
            </a:extLst>
          </p:cNvPr>
          <p:cNvSpPr txBox="1"/>
          <p:nvPr/>
        </p:nvSpPr>
        <p:spPr>
          <a:xfrm>
            <a:off x="1181100" y="2708417"/>
            <a:ext cx="10410825" cy="1231106"/>
          </a:xfrm>
          <a:prstGeom prst="rect">
            <a:avLst/>
          </a:prstGeom>
          <a:solidFill>
            <a:schemeClr val="bg1">
              <a:alpha val="75000"/>
            </a:schemeClr>
          </a:solidFill>
          <a:ln w="12700">
            <a:solidFill>
              <a:schemeClr val="accent1"/>
            </a:solidFill>
          </a:ln>
        </p:spPr>
        <p:txBody>
          <a:bodyPr wrap="square" rtlCol="0">
            <a:spAutoFit/>
          </a:bodyPr>
          <a:lstStyle/>
          <a:p>
            <a:pPr lvl="0" algn="ctr"/>
            <a:endParaRPr lang="fr-FR" sz="1000" u="sng" dirty="0">
              <a:solidFill>
                <a:srgbClr val="C00000"/>
              </a:solidFill>
            </a:endParaRPr>
          </a:p>
          <a:p>
            <a:pPr lvl="0" algn="ctr"/>
            <a:r>
              <a:rPr lang="fr-FR" sz="1000" u="sng" dirty="0">
                <a:solidFill>
                  <a:srgbClr val="C00000"/>
                </a:solidFill>
              </a:rPr>
              <a:t> </a:t>
            </a:r>
            <a:r>
              <a:rPr lang="fr-FR" sz="10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Visite Virtuelle - TCG Architectes </a:t>
            </a:r>
            <a:endParaRPr lang="fr-FR" sz="10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lvl="0" algn="ctr"/>
            <a:r>
              <a:rPr lang="fr-FR" sz="10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endParaRPr lang="fr-FR" sz="1000"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r>
              <a:rPr lang="fr-FR" sz="10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Photos EDL - TCG Architectes</a:t>
            </a:r>
            <a:endParaRPr lang="fr-FR" sz="10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lvl="0" algn="ctr"/>
            <a:r>
              <a:rPr lang="fr-FR" sz="10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endParaRPr lang="fr-FR" sz="1000"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r>
              <a:rPr lang="fr-FR" sz="10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Plan EDL - TCG Architectes</a:t>
            </a:r>
            <a:r>
              <a:rPr lang="fr-FR" sz="1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endParaRPr lang="fr-FR"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endParaRPr lang="fr-FR" sz="1400" dirty="0"/>
          </a:p>
        </p:txBody>
      </p:sp>
      <p:sp>
        <p:nvSpPr>
          <p:cNvPr id="7" name="Espace réservé du pied de page 3">
            <a:extLst>
              <a:ext uri="{FF2B5EF4-FFF2-40B4-BE49-F238E27FC236}">
                <a16:creationId xmlns:a16="http://schemas.microsoft.com/office/drawing/2014/main" id="{F2D144FF-F04A-43BA-A5D4-7D48BFD99771}"/>
              </a:ext>
            </a:extLst>
          </p:cNvPr>
          <p:cNvSpPr txBox="1">
            <a:spLocks/>
          </p:cNvSpPr>
          <p:nvPr/>
        </p:nvSpPr>
        <p:spPr>
          <a:xfrm>
            <a:off x="-9526" y="293606"/>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0FEC0E1F-1687-9B4B-9A0D-5CAAD4D4DA66}"/>
              </a:ext>
            </a:extLst>
          </p:cNvPr>
          <p:cNvSpPr>
            <a:spLocks noGrp="1"/>
          </p:cNvSpPr>
          <p:nvPr>
            <p:ph type="sldNum" sz="quarter" idx="12"/>
          </p:nvPr>
        </p:nvSpPr>
        <p:spPr/>
        <p:txBody>
          <a:bodyPr/>
          <a:lstStyle/>
          <a:p>
            <a:pPr rtl="0"/>
            <a:fld id="{34B7E4EF-A1BD-40F4-AB7B-04F084DD991D}" type="slidenum">
              <a:rPr lang="fr-FR" noProof="0" smtClean="0"/>
              <a:t>29</a:t>
            </a:fld>
            <a:endParaRPr lang="fr-FR" noProof="0" dirty="0"/>
          </a:p>
        </p:txBody>
      </p:sp>
    </p:spTree>
    <p:extLst>
      <p:ext uri="{BB962C8B-B14F-4D97-AF65-F5344CB8AC3E}">
        <p14:creationId xmlns:p14="http://schemas.microsoft.com/office/powerpoint/2010/main" val="328702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8" name="Rectangle 2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fr-FR"/>
          </a:p>
        </p:txBody>
      </p:sp>
      <p:sp>
        <p:nvSpPr>
          <p:cNvPr id="30" name="Rectangle 2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fr-FR"/>
          </a:p>
        </p:txBody>
      </p:sp>
      <p:sp>
        <p:nvSpPr>
          <p:cNvPr id="32" name="Rectangle 3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4" name="Rectangle 3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6" name="Rectangle 3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5" name="Image 4" descr="Une image contenant intérieur, table, fenêtre, pièce&#10;&#10;Description générée automatiquement">
            <a:extLst>
              <a:ext uri="{FF2B5EF4-FFF2-40B4-BE49-F238E27FC236}">
                <a16:creationId xmlns:a16="http://schemas.microsoft.com/office/drawing/2014/main" id="{A2E12B79-7D18-43CF-BACF-A7BEBB720584}"/>
              </a:ext>
            </a:extLst>
          </p:cNvPr>
          <p:cNvPicPr>
            <a:picLocks noChangeAspect="1"/>
          </p:cNvPicPr>
          <p:nvPr/>
        </p:nvPicPr>
        <p:blipFill rotWithShape="1">
          <a:blip r:embed="rId3">
            <a:alphaModFix/>
          </a:blip>
          <a:srcRect t="8463" b="3342"/>
          <a:stretch/>
        </p:blipFill>
        <p:spPr>
          <a:xfrm>
            <a:off x="0" y="-6350"/>
            <a:ext cx="12193866" cy="6858000"/>
          </a:xfrm>
          <a:prstGeom prst="rect">
            <a:avLst/>
          </a:prstGeom>
        </p:spPr>
      </p:pic>
      <p:sp>
        <p:nvSpPr>
          <p:cNvPr id="14" name="Rectangle 13">
            <a:extLst>
              <a:ext uri="{FF2B5EF4-FFF2-40B4-BE49-F238E27FC236}">
                <a16:creationId xmlns:a16="http://schemas.microsoft.com/office/drawing/2014/main" id="{015DE000-702E-49DA-81C8-D998FD84787F}"/>
              </a:ext>
            </a:extLst>
          </p:cNvPr>
          <p:cNvSpPr/>
          <p:nvPr/>
        </p:nvSpPr>
        <p:spPr>
          <a:xfrm>
            <a:off x="423828" y="413605"/>
            <a:ext cx="5299766" cy="60228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A7F5067F-B05A-4CB4-8FEF-12162F4FD7F8}"/>
              </a:ext>
            </a:extLst>
          </p:cNvPr>
          <p:cNvSpPr>
            <a:spLocks noGrp="1"/>
          </p:cNvSpPr>
          <p:nvPr>
            <p:ph type="title"/>
          </p:nvPr>
        </p:nvSpPr>
        <p:spPr>
          <a:xfrm>
            <a:off x="415447" y="712996"/>
            <a:ext cx="5299769" cy="1718225"/>
          </a:xfrm>
        </p:spPr>
        <p:txBody>
          <a:bodyPr vert="horz" lIns="91440" tIns="45720" rIns="91440" bIns="45720" rtlCol="0" anchor="ctr">
            <a:normAutofit/>
          </a:bodyPr>
          <a:lstStyle/>
          <a:p>
            <a:pPr algn="ctr" rtl="0">
              <a:lnSpc>
                <a:spcPct val="90000"/>
              </a:lnSpc>
            </a:pPr>
            <a:r>
              <a:rPr lang="fr-FR" b="1" dirty="0">
                <a:solidFill>
                  <a:schemeClr val="bg2">
                    <a:lumMod val="50000"/>
                  </a:schemeClr>
                </a:solidFill>
                <a:latin typeface="Avenir Next LT Pro Light" panose="020B0304020202020204" pitchFamily="34" charset="0"/>
              </a:rPr>
              <a:t>Le concept</a:t>
            </a:r>
          </a:p>
        </p:txBody>
      </p:sp>
      <p:sp>
        <p:nvSpPr>
          <p:cNvPr id="11" name="ZoneTexte 10">
            <a:extLst>
              <a:ext uri="{FF2B5EF4-FFF2-40B4-BE49-F238E27FC236}">
                <a16:creationId xmlns:a16="http://schemas.microsoft.com/office/drawing/2014/main" id="{B61BB650-62E5-495E-87B3-629F0CC8B716}"/>
              </a:ext>
            </a:extLst>
          </p:cNvPr>
          <p:cNvSpPr txBox="1"/>
          <p:nvPr/>
        </p:nvSpPr>
        <p:spPr>
          <a:xfrm>
            <a:off x="619124" y="1925134"/>
            <a:ext cx="5096089" cy="1015663"/>
          </a:xfrm>
          <a:prstGeom prst="rect">
            <a:avLst/>
          </a:prstGeom>
          <a:noFill/>
        </p:spPr>
        <p:txBody>
          <a:bodyPr wrap="square" rtlCol="0">
            <a:spAutoFit/>
          </a:bodyPr>
          <a:lstStyle/>
          <a:p>
            <a:r>
              <a:rPr lang="fr-FR" sz="1400" dirty="0">
                <a:latin typeface="Calibri" panose="020F0502020204030204" pitchFamily="34" charset="0"/>
                <a:cs typeface="Calibri" panose="020F0502020204030204" pitchFamily="34" charset="0"/>
              </a:rPr>
              <a:t>Partager et mutualiser notre bureau d’étude de 3D intérieure et extérieure pour les professionnels.</a:t>
            </a:r>
          </a:p>
          <a:p>
            <a:r>
              <a:rPr lang="fr-FR" sz="1400" dirty="0">
                <a:latin typeface="Calibri" panose="020F0502020204030204" pitchFamily="34" charset="0"/>
                <a:cs typeface="Calibri" panose="020F0502020204030204" pitchFamily="34" charset="0"/>
              </a:rPr>
              <a:t>Mettre votre créativité en image !</a:t>
            </a:r>
          </a:p>
          <a:p>
            <a:endParaRPr lang="fr-FR" dirty="0"/>
          </a:p>
        </p:txBody>
      </p:sp>
      <p:sp>
        <p:nvSpPr>
          <p:cNvPr id="4" name="Espace réservé du texte 3">
            <a:extLst>
              <a:ext uri="{FF2B5EF4-FFF2-40B4-BE49-F238E27FC236}">
                <a16:creationId xmlns:a16="http://schemas.microsoft.com/office/drawing/2014/main" id="{29AD4A91-7AB8-40C3-9C11-950FF5FC7DFC}"/>
              </a:ext>
            </a:extLst>
          </p:cNvPr>
          <p:cNvSpPr>
            <a:spLocks noGrp="1"/>
          </p:cNvSpPr>
          <p:nvPr>
            <p:ph type="body" sz="half" idx="2"/>
          </p:nvPr>
        </p:nvSpPr>
        <p:spPr>
          <a:xfrm>
            <a:off x="619124" y="2961805"/>
            <a:ext cx="4602152" cy="3495503"/>
          </a:xfrm>
        </p:spPr>
        <p:txBody>
          <a:bodyPr vert="horz" lIns="91440" tIns="45720" rIns="91440" bIns="45720" rtlCol="0">
            <a:normAutofit fontScale="92500" lnSpcReduction="10000"/>
          </a:bodyPr>
          <a:lstStyle/>
          <a:p>
            <a:r>
              <a:rPr lang="fr-FR" sz="1300" dirty="0">
                <a:latin typeface="Calibri" panose="020F0502020204030204" pitchFamily="34" charset="0"/>
                <a:cs typeface="Calibri" panose="020F0502020204030204" pitchFamily="34" charset="0"/>
              </a:rPr>
              <a:t>Ce service s’adresse aux : </a:t>
            </a:r>
          </a:p>
          <a:p>
            <a:r>
              <a:rPr lang="fr-FR" sz="1300" dirty="0">
                <a:latin typeface="Calibri" panose="020F0502020204030204" pitchFamily="34" charset="0"/>
                <a:cs typeface="Calibri" panose="020F0502020204030204" pitchFamily="34" charset="0"/>
              </a:rPr>
              <a:t>Menuisiers agenceurs </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Ébénistes</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Artisans du second œuvre</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Groupement d’artisans</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Entreprises Générales du Bâtiment, …</a:t>
            </a:r>
            <a:br>
              <a:rPr lang="fr-FR" sz="1300" dirty="0">
                <a:latin typeface="Calibri" panose="020F0502020204030204" pitchFamily="34" charset="0"/>
                <a:cs typeface="Calibri" panose="020F0502020204030204" pitchFamily="34" charset="0"/>
              </a:rPr>
            </a:b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et aussi :</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Architectes</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Architectes d’intérieurs</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Décorateurs</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Maitres d’œuvres </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Agents Immobiliers</a:t>
            </a:r>
            <a:br>
              <a:rPr lang="fr-FR" sz="1300" dirty="0">
                <a:latin typeface="Calibri" panose="020F0502020204030204" pitchFamily="34" charset="0"/>
                <a:cs typeface="Calibri" panose="020F0502020204030204" pitchFamily="34" charset="0"/>
              </a:rPr>
            </a:br>
            <a:r>
              <a:rPr lang="fr-FR" sz="1300" dirty="0">
                <a:latin typeface="Calibri" panose="020F0502020204030204" pitchFamily="34" charset="0"/>
                <a:cs typeface="Calibri" panose="020F0502020204030204" pitchFamily="34" charset="0"/>
              </a:rPr>
              <a:t>Promoteurs Constructeurs.</a:t>
            </a:r>
          </a:p>
          <a:p>
            <a:pPr algn="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Logiciel Winner de </a:t>
            </a:r>
            <a:r>
              <a:rPr lang="fr-FR" sz="1200" dirty="0" err="1">
                <a:latin typeface="Calibri" panose="020F0502020204030204" pitchFamily="34" charset="0"/>
                <a:cs typeface="Calibri" panose="020F0502020204030204" pitchFamily="34" charset="0"/>
              </a:rPr>
              <a:t>Compusoft</a:t>
            </a:r>
            <a:r>
              <a:rPr lang="fr-FR" sz="1200" dirty="0">
                <a:latin typeface="Calibri" panose="020F0502020204030204" pitchFamily="34" charset="0"/>
                <a:cs typeface="Calibri" panose="020F0502020204030204" pitchFamily="34" charset="0"/>
              </a:rPr>
              <a:t> pour les intérieurs </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et 3Dsmax pour les intérieurs &amp; extérieurs </a:t>
            </a:r>
          </a:p>
          <a:p>
            <a:pPr rtl="0">
              <a:lnSpc>
                <a:spcPct val="100000"/>
              </a:lnSpc>
            </a:pPr>
            <a:endParaRPr lang="fr-FR" dirty="0">
              <a:solidFill>
                <a:schemeClr val="bg2">
                  <a:lumMod val="50000"/>
                </a:schemeClr>
              </a:solidFill>
              <a:latin typeface="Calibri" panose="020F0502020204030204" pitchFamily="34" charset="0"/>
              <a:cs typeface="Calibri" panose="020F0502020204030204" pitchFamily="34" charset="0"/>
            </a:endParaRPr>
          </a:p>
        </p:txBody>
      </p:sp>
      <p:sp>
        <p:nvSpPr>
          <p:cNvPr id="21" name="Espace réservé du pied de page 3">
            <a:extLst>
              <a:ext uri="{FF2B5EF4-FFF2-40B4-BE49-F238E27FC236}">
                <a16:creationId xmlns:a16="http://schemas.microsoft.com/office/drawing/2014/main" id="{661ADD3E-AA09-4405-9FC7-D33DF535BF1F}"/>
              </a:ext>
            </a:extLst>
          </p:cNvPr>
          <p:cNvSpPr>
            <a:spLocks noGrp="1"/>
          </p:cNvSpPr>
          <p:nvPr>
            <p:ph type="ftr" sz="quarter" idx="11"/>
          </p:nvPr>
        </p:nvSpPr>
        <p:spPr>
          <a:xfrm>
            <a:off x="0" y="6486525"/>
            <a:ext cx="12192000" cy="365125"/>
          </a:xfrm>
        </p:spPr>
        <p:txBody>
          <a:bodyPr/>
          <a:lstStyle/>
          <a:p>
            <a:pPr algn="ctr"/>
            <a:r>
              <a:rPr lang="fr-FR" sz="1200" dirty="0">
                <a:solidFill>
                  <a:srgbClr val="9C121A"/>
                </a:solidFill>
                <a:effectLst/>
                <a:latin typeface="Avenir Next LT Pro Light" panose="020B0304020202020204" pitchFamily="34" charset="0"/>
              </a:rPr>
              <a:t>Les Ateliers BOUILLON</a:t>
            </a:r>
            <a:r>
              <a:rPr lang="fr-FR" sz="1200" b="0" dirty="0">
                <a:solidFill>
                  <a:srgbClr val="9C121A"/>
                </a:solidFill>
                <a:effectLst/>
                <a:latin typeface="Avenir Next LT Pro Light" panose="020B0304020202020204" pitchFamily="34" charset="0"/>
              </a:rPr>
              <a:t>  </a:t>
            </a:r>
            <a:r>
              <a:rPr lang="fr-FR" sz="1200" b="0" dirty="0">
                <a:solidFill>
                  <a:schemeClr val="tx1"/>
                </a:solidFill>
                <a:effectLst/>
                <a:latin typeface="Avenir Next LT Pro Light" panose="020B0304020202020204" pitchFamily="34" charset="0"/>
              </a:rPr>
              <a:t>-</a:t>
            </a:r>
            <a:r>
              <a:rPr lang="fr-FR" sz="1200" b="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4">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5">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15" name="Espace réservé du pied de page 3">
            <a:extLst>
              <a:ext uri="{FF2B5EF4-FFF2-40B4-BE49-F238E27FC236}">
                <a16:creationId xmlns:a16="http://schemas.microsoft.com/office/drawing/2014/main" id="{458FD76D-6FA1-4197-9703-D6B0630AC499}"/>
              </a:ext>
            </a:extLst>
          </p:cNvPr>
          <p:cNvSpPr txBox="1">
            <a:spLocks/>
          </p:cNvSpPr>
          <p:nvPr/>
        </p:nvSpPr>
        <p:spPr>
          <a:xfrm>
            <a:off x="0" y="1667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4158FC03-B02C-7D4B-82D9-34569DF25FC1}"/>
              </a:ext>
            </a:extLst>
          </p:cNvPr>
          <p:cNvSpPr>
            <a:spLocks noGrp="1"/>
          </p:cNvSpPr>
          <p:nvPr>
            <p:ph type="sldNum" sz="quarter" idx="12"/>
          </p:nvPr>
        </p:nvSpPr>
        <p:spPr/>
        <p:txBody>
          <a:bodyPr/>
          <a:lstStyle/>
          <a:p>
            <a:pPr rtl="0"/>
            <a:fld id="{34B7E4EF-A1BD-40F4-AB7B-04F084DD991D}" type="slidenum">
              <a:rPr lang="fr-FR" noProof="0" smtClean="0"/>
              <a:t>3</a:t>
            </a:fld>
            <a:endParaRPr lang="fr-FR" noProof="0" dirty="0"/>
          </a:p>
        </p:txBody>
      </p:sp>
    </p:spTree>
    <p:extLst>
      <p:ext uri="{BB962C8B-B14F-4D97-AF65-F5344CB8AC3E}">
        <p14:creationId xmlns:p14="http://schemas.microsoft.com/office/powerpoint/2010/main" val="138679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2FE7B688-9359-456E-84C5-D14124ECE878}"/>
              </a:ext>
            </a:extLst>
          </p:cNvPr>
          <p:cNvPicPr>
            <a:picLocks noChangeAspect="1"/>
          </p:cNvPicPr>
          <p:nvPr/>
        </p:nvPicPr>
        <p:blipFill rotWithShape="1">
          <a:blip r:embed="rId4">
            <a:alphaModFix/>
          </a:blip>
          <a:srcRect t="8235" b="6745"/>
          <a:stretch/>
        </p:blipFill>
        <p:spPr>
          <a:xfrm>
            <a:off x="236320" y="252046"/>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2000" b="1" dirty="0">
                <a:solidFill>
                  <a:schemeClr val="bg2">
                    <a:lumMod val="50000"/>
                  </a:schemeClr>
                </a:solidFill>
                <a:latin typeface="Avenir Next LT Pro Light" panose="020B0304020202020204" pitchFamily="34" charset="0"/>
              </a:rPr>
              <a:t>Exemple de Scan - Visite virtuelle </a:t>
            </a:r>
          </a:p>
        </p:txBody>
      </p:sp>
      <p:sp>
        <p:nvSpPr>
          <p:cNvPr id="29" name="ZoneTexte 28">
            <a:extLst>
              <a:ext uri="{FF2B5EF4-FFF2-40B4-BE49-F238E27FC236}">
                <a16:creationId xmlns:a16="http://schemas.microsoft.com/office/drawing/2014/main" id="{5A822D7E-3176-4137-A33C-3F53D14FBC29}"/>
              </a:ext>
            </a:extLst>
          </p:cNvPr>
          <p:cNvSpPr txBox="1"/>
          <p:nvPr/>
        </p:nvSpPr>
        <p:spPr>
          <a:xfrm>
            <a:off x="1066798" y="2720141"/>
            <a:ext cx="10429875" cy="2677656"/>
          </a:xfrm>
          <a:prstGeom prst="rect">
            <a:avLst/>
          </a:prstGeom>
          <a:solidFill>
            <a:schemeClr val="bg1"/>
          </a:solidFill>
          <a:ln w="12700">
            <a:solidFill>
              <a:schemeClr val="accent1"/>
            </a:solidFill>
          </a:ln>
        </p:spPr>
        <p:txBody>
          <a:bodyPr wrap="square" rtlCol="0">
            <a:spAutoFit/>
          </a:bodyPr>
          <a:lstStyle/>
          <a:p>
            <a:pPr algn="ct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p:txBody>
      </p:sp>
      <p:sp>
        <p:nvSpPr>
          <p:cNvPr id="7" name="Espace réservé du pied de page 3">
            <a:extLst>
              <a:ext uri="{FF2B5EF4-FFF2-40B4-BE49-F238E27FC236}">
                <a16:creationId xmlns:a16="http://schemas.microsoft.com/office/drawing/2014/main" id="{30B42FE5-3F7A-4B45-B658-BFE4D8012B61}"/>
              </a:ext>
            </a:extLst>
          </p:cNvPr>
          <p:cNvSpPr txBox="1">
            <a:spLocks/>
          </p:cNvSpPr>
          <p:nvPr/>
        </p:nvSpPr>
        <p:spPr>
          <a:xfrm>
            <a:off x="185735" y="23500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9" name="ZoneTexte 8">
            <a:extLst>
              <a:ext uri="{FF2B5EF4-FFF2-40B4-BE49-F238E27FC236}">
                <a16:creationId xmlns:a16="http://schemas.microsoft.com/office/drawing/2014/main" id="{6CBC54CC-E4F7-41B5-87AE-93CAF40B2973}"/>
              </a:ext>
            </a:extLst>
          </p:cNvPr>
          <p:cNvSpPr txBox="1"/>
          <p:nvPr/>
        </p:nvSpPr>
        <p:spPr>
          <a:xfrm>
            <a:off x="1212634" y="2491532"/>
            <a:ext cx="10284039" cy="3908762"/>
          </a:xfrm>
          <a:prstGeom prst="rect">
            <a:avLst/>
          </a:prstGeom>
          <a:noFill/>
        </p:spPr>
        <p:txBody>
          <a:bodyPr wrap="square" rtlCol="0">
            <a:spAutoFit/>
          </a:bodyPr>
          <a:lstStyle/>
          <a:p>
            <a:endParaRPr lang="fr-FR" sz="1100" dirty="0">
              <a:solidFill>
                <a:srgbClr val="C00000"/>
              </a:solidFill>
            </a:endParaRPr>
          </a:p>
          <a:p>
            <a:endParaRPr lang="fr-FR" sz="1100" dirty="0">
              <a:solidFill>
                <a:srgbClr val="C00000"/>
              </a:solidFill>
            </a:endParaRPr>
          </a:p>
          <a:p>
            <a:pPr lvl="0" algn="ctr"/>
            <a:endParaRPr lang="fr-FR" sz="1000" dirty="0">
              <a:solidFill>
                <a:srgbClr val="C00000"/>
              </a:solidFill>
            </a:endParaRPr>
          </a:p>
          <a:p>
            <a:pPr lvl="0" algn="ctr"/>
            <a:endParaRPr lang="fr-FR" sz="1000" dirty="0">
              <a:solidFill>
                <a:srgbClr val="C00000"/>
              </a:solidFill>
            </a:endParaRPr>
          </a:p>
          <a:p>
            <a:pPr lvl="0" algn="ctr"/>
            <a:endParaRPr lang="fr-FR" sz="1000" dirty="0">
              <a:solidFill>
                <a:srgbClr val="C00000"/>
              </a:solidFill>
            </a:endParaRPr>
          </a:p>
          <a:p>
            <a:pPr lvl="0" algn="ctr" fontAlgn="base"/>
            <a:r>
              <a:rPr lang="fr-FR" sz="1000" dirty="0">
                <a:solidFill>
                  <a:srgbClr val="C00000"/>
                </a:solidFill>
                <a:hlinkClick r:id="rId5">
                  <a:extLst>
                    <a:ext uri="{A12FA001-AC4F-418D-AE19-62706E023703}">
                      <ahyp:hlinkClr xmlns:ahyp="http://schemas.microsoft.com/office/drawing/2018/hyperlinkcolor" val="tx"/>
                    </a:ext>
                  </a:extLst>
                </a:hlinkClick>
              </a:rPr>
              <a:t>Visite Virtuelle - ISKÖ - BaseCamp - Accueil Restaurant Séminaires</a:t>
            </a:r>
            <a:r>
              <a:rPr lang="fr-FR" sz="1000" dirty="0">
                <a:solidFill>
                  <a:srgbClr val="C00000"/>
                </a:solidFill>
              </a:rPr>
              <a:t> </a:t>
            </a:r>
          </a:p>
          <a:p>
            <a:pPr algn="ctr"/>
            <a:endParaRPr lang="fr-FR" sz="1000" dirty="0">
              <a:solidFill>
                <a:srgbClr val="C00000"/>
              </a:solidFill>
            </a:endParaRPr>
          </a:p>
          <a:p>
            <a:pPr lvl="0" algn="ctr"/>
            <a:r>
              <a:rPr lang="fr-FR" sz="1000" dirty="0">
                <a:solidFill>
                  <a:srgbClr val="C00000"/>
                </a:solidFill>
                <a:hlinkClick r:id="rId6">
                  <a:extLst>
                    <a:ext uri="{A12FA001-AC4F-418D-AE19-62706E023703}">
                      <ahyp:hlinkClr xmlns:ahyp="http://schemas.microsoft.com/office/drawing/2018/hyperlinkcolor" val="tx"/>
                    </a:ext>
                  </a:extLst>
                </a:hlinkClick>
              </a:rPr>
              <a:t>Visite Virtuelle - Chalet - Chambres d’Hôtes de Prestige - Agence ABADIE </a:t>
            </a:r>
            <a:r>
              <a:rPr lang="fr-FR" sz="1000" u="sng" dirty="0">
                <a:solidFill>
                  <a:srgbClr val="C00000"/>
                </a:solidFill>
              </a:rPr>
              <a:t>  </a:t>
            </a:r>
            <a:endParaRPr lang="fr-FR" sz="1000" dirty="0">
              <a:solidFill>
                <a:srgbClr val="C00000"/>
              </a:solidFill>
            </a:endParaRPr>
          </a:p>
          <a:p>
            <a:pPr lvl="0" algn="ctr"/>
            <a:endParaRPr lang="fr-FR" sz="1100" dirty="0">
              <a:solidFill>
                <a:srgbClr val="C00000"/>
              </a:solidFill>
            </a:endParaRPr>
          </a:p>
          <a:p>
            <a:pPr lvl="0" algn="ctr"/>
            <a:r>
              <a:rPr lang="fr-FR" sz="1100" u="sng" dirty="0">
                <a:solidFill>
                  <a:srgbClr val="C00000"/>
                </a:solidFill>
                <a:hlinkClick r:id="rId7">
                  <a:extLst>
                    <a:ext uri="{A12FA001-AC4F-418D-AE19-62706E023703}">
                      <ahyp:hlinkClr xmlns:ahyp="http://schemas.microsoft.com/office/drawing/2018/hyperlinkcolor" val="tx"/>
                    </a:ext>
                  </a:extLst>
                </a:hlinkClick>
              </a:rPr>
              <a:t>Visite Virtuelle - Maison Orthez</a:t>
            </a:r>
            <a:endParaRPr lang="fr-FR" sz="1100" u="sng" dirty="0">
              <a:solidFill>
                <a:srgbClr val="C00000"/>
              </a:solidFill>
            </a:endParaRPr>
          </a:p>
          <a:p>
            <a:pPr lvl="0" algn="ctr"/>
            <a:endParaRPr lang="fr-FR" sz="1100" dirty="0">
              <a:solidFill>
                <a:srgbClr val="C00000"/>
              </a:solidFill>
            </a:endParaRPr>
          </a:p>
          <a:p>
            <a:pPr lvl="0" algn="ctr"/>
            <a:r>
              <a:rPr lang="fr-FR" sz="1100" u="sng" dirty="0">
                <a:solidFill>
                  <a:srgbClr val="C00000"/>
                </a:solidFill>
                <a:hlinkClick r:id="rId8">
                  <a:extLst>
                    <a:ext uri="{A12FA001-AC4F-418D-AE19-62706E023703}">
                      <ahyp:hlinkClr xmlns:ahyp="http://schemas.microsoft.com/office/drawing/2018/hyperlinkcolor" val="tx"/>
                    </a:ext>
                  </a:extLst>
                </a:hlinkClick>
              </a:rPr>
              <a:t>Visite Virtuelle - Maison Bordes</a:t>
            </a:r>
            <a:endParaRPr lang="fr-FR" sz="1100" u="sng" dirty="0">
              <a:solidFill>
                <a:srgbClr val="C00000"/>
              </a:solidFill>
            </a:endParaRPr>
          </a:p>
          <a:p>
            <a:pPr lvl="0" algn="ctr"/>
            <a:endParaRPr lang="fr-FR" sz="1100" dirty="0">
              <a:solidFill>
                <a:srgbClr val="C00000"/>
              </a:solidFill>
            </a:endParaRPr>
          </a:p>
          <a:p>
            <a:pPr algn="ctr"/>
            <a:r>
              <a:rPr lang="fr-FR" sz="1100" dirty="0">
                <a:solidFill>
                  <a:srgbClr val="C00000"/>
                </a:solidFill>
              </a:rPr>
              <a:t> </a:t>
            </a:r>
          </a:p>
          <a:p>
            <a:pPr algn="ctr"/>
            <a:endParaRPr lang="fr-FR" sz="1000" dirty="0"/>
          </a:p>
          <a:p>
            <a:pPr algn="ctr"/>
            <a:endParaRPr lang="fr-FR" sz="1200" dirty="0"/>
          </a:p>
          <a:p>
            <a:pPr algn="ctr"/>
            <a:endParaRPr lang="fr-FR" sz="1200" dirty="0"/>
          </a:p>
          <a:p>
            <a:pPr algn="ctr"/>
            <a:endParaRPr lang="fr-FR" sz="1200" dirty="0"/>
          </a:p>
          <a:p>
            <a:pPr algn="ctr"/>
            <a:endParaRPr lang="fr-FR" sz="1200" dirty="0"/>
          </a:p>
          <a:p>
            <a:pPr algn="ctr"/>
            <a:endParaRPr lang="fr-FR" sz="1200" dirty="0"/>
          </a:p>
          <a:p>
            <a:pPr algn="ctr"/>
            <a:endParaRPr lang="fr-FR" sz="1200" dirty="0"/>
          </a:p>
          <a:p>
            <a:endParaRPr lang="fr-FR" dirty="0"/>
          </a:p>
        </p:txBody>
      </p:sp>
      <p:sp>
        <p:nvSpPr>
          <p:cNvPr id="2" name="Espace réservé du numéro de diapositive 1">
            <a:extLst>
              <a:ext uri="{FF2B5EF4-FFF2-40B4-BE49-F238E27FC236}">
                <a16:creationId xmlns:a16="http://schemas.microsoft.com/office/drawing/2014/main" id="{0D0A5D2C-085B-6C40-A8DE-8D17DFA27BCD}"/>
              </a:ext>
            </a:extLst>
          </p:cNvPr>
          <p:cNvSpPr>
            <a:spLocks noGrp="1"/>
          </p:cNvSpPr>
          <p:nvPr>
            <p:ph type="sldNum" sz="quarter" idx="12"/>
          </p:nvPr>
        </p:nvSpPr>
        <p:spPr/>
        <p:txBody>
          <a:bodyPr/>
          <a:lstStyle/>
          <a:p>
            <a:pPr rtl="0"/>
            <a:fld id="{34B7E4EF-A1BD-40F4-AB7B-04F084DD991D}" type="slidenum">
              <a:rPr lang="fr-FR" noProof="0" smtClean="0"/>
              <a:t>30</a:t>
            </a:fld>
            <a:endParaRPr lang="fr-FR" noProof="0" dirty="0"/>
          </a:p>
        </p:txBody>
      </p:sp>
    </p:spTree>
    <p:extLst>
      <p:ext uri="{BB962C8B-B14F-4D97-AF65-F5344CB8AC3E}">
        <p14:creationId xmlns:p14="http://schemas.microsoft.com/office/powerpoint/2010/main" val="36137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intérieur, table, fenêtre, pièce&#10;&#10;Description générée automatiquement">
            <a:extLst>
              <a:ext uri="{FF2B5EF4-FFF2-40B4-BE49-F238E27FC236}">
                <a16:creationId xmlns:a16="http://schemas.microsoft.com/office/drawing/2014/main" id="{2FE7B688-9359-456E-84C5-D14124ECE878}"/>
              </a:ext>
            </a:extLst>
          </p:cNvPr>
          <p:cNvPicPr>
            <a:picLocks noChangeAspect="1"/>
          </p:cNvPicPr>
          <p:nvPr/>
        </p:nvPicPr>
        <p:blipFill rotWithShape="1">
          <a:blip r:embed="rId4">
            <a:alphaModFix/>
          </a:blip>
          <a:srcRect t="8235" b="6745"/>
          <a:stretch/>
        </p:blipFill>
        <p:spPr>
          <a:xfrm>
            <a:off x="236320" y="292878"/>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2000" b="1" dirty="0">
                <a:solidFill>
                  <a:schemeClr val="bg2">
                    <a:lumMod val="50000"/>
                  </a:schemeClr>
                </a:solidFill>
                <a:latin typeface="Avenir Next LT Pro Light" panose="020B0304020202020204" pitchFamily="34" charset="0"/>
              </a:rPr>
              <a:t>Éléments à nous fournir pour vous établir un devis</a:t>
            </a:r>
          </a:p>
        </p:txBody>
      </p:sp>
      <p:sp>
        <p:nvSpPr>
          <p:cNvPr id="29" name="ZoneTexte 28">
            <a:extLst>
              <a:ext uri="{FF2B5EF4-FFF2-40B4-BE49-F238E27FC236}">
                <a16:creationId xmlns:a16="http://schemas.microsoft.com/office/drawing/2014/main" id="{5A822D7E-3176-4137-A33C-3F53D14FBC29}"/>
              </a:ext>
            </a:extLst>
          </p:cNvPr>
          <p:cNvSpPr txBox="1"/>
          <p:nvPr/>
        </p:nvSpPr>
        <p:spPr>
          <a:xfrm>
            <a:off x="1066798" y="2720141"/>
            <a:ext cx="10429875" cy="2677656"/>
          </a:xfrm>
          <a:prstGeom prst="rect">
            <a:avLst/>
          </a:prstGeom>
          <a:solidFill>
            <a:schemeClr val="bg1"/>
          </a:solidFill>
          <a:ln w="12700">
            <a:solidFill>
              <a:schemeClr val="accent1"/>
            </a:solidFill>
          </a:ln>
        </p:spPr>
        <p:txBody>
          <a:bodyPr wrap="square" rtlCol="0">
            <a:spAutoFit/>
          </a:bodyPr>
          <a:lstStyle/>
          <a:p>
            <a:pPr algn="ct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b="1"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p:txBody>
      </p:sp>
      <p:sp>
        <p:nvSpPr>
          <p:cNvPr id="7" name="Espace réservé du pied de page 3">
            <a:extLst>
              <a:ext uri="{FF2B5EF4-FFF2-40B4-BE49-F238E27FC236}">
                <a16:creationId xmlns:a16="http://schemas.microsoft.com/office/drawing/2014/main" id="{30B42FE5-3F7A-4B45-B658-BFE4D8012B61}"/>
              </a:ext>
            </a:extLst>
          </p:cNvPr>
          <p:cNvSpPr txBox="1">
            <a:spLocks/>
          </p:cNvSpPr>
          <p:nvPr/>
        </p:nvSpPr>
        <p:spPr>
          <a:xfrm>
            <a:off x="185735" y="23500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9" name="ZoneTexte 8">
            <a:extLst>
              <a:ext uri="{FF2B5EF4-FFF2-40B4-BE49-F238E27FC236}">
                <a16:creationId xmlns:a16="http://schemas.microsoft.com/office/drawing/2014/main" id="{6CBC54CC-E4F7-41B5-87AE-93CAF40B2973}"/>
              </a:ext>
            </a:extLst>
          </p:cNvPr>
          <p:cNvSpPr txBox="1"/>
          <p:nvPr/>
        </p:nvSpPr>
        <p:spPr>
          <a:xfrm>
            <a:off x="1114423" y="2772118"/>
            <a:ext cx="10382250" cy="2554545"/>
          </a:xfrm>
          <a:prstGeom prst="rect">
            <a:avLst/>
          </a:prstGeom>
          <a:noFill/>
        </p:spPr>
        <p:txBody>
          <a:bodyPr wrap="square" rtlCol="0">
            <a:spAutoFit/>
          </a:bodyPr>
          <a:lstStyle/>
          <a:p>
            <a:pPr algn="ctr"/>
            <a:r>
              <a:rPr lang="fr-FR" sz="1600" b="1" u="sng" dirty="0">
                <a:latin typeface="Calibri" panose="020F0502020204030204" pitchFamily="34" charset="0"/>
                <a:cs typeface="Calibri" panose="020F0502020204030204" pitchFamily="34" charset="0"/>
              </a:rPr>
              <a:t>Détail des Locaux :</a:t>
            </a:r>
          </a:p>
          <a:p>
            <a:pPr algn="ctr"/>
            <a:endParaRPr lang="fr-FR" sz="1600" b="1" u="sng" dirty="0">
              <a:latin typeface="Calibri" panose="020F0502020204030204" pitchFamily="34" charset="0"/>
              <a:cs typeface="Calibri" panose="020F0502020204030204" pitchFamily="34" charset="0"/>
            </a:endParaRPr>
          </a:p>
          <a:p>
            <a:pPr algn="ctr"/>
            <a:r>
              <a:rPr lang="fr-FR" sz="1600" dirty="0"/>
              <a:t>Surface totale à Scanner - Nombre de niveaux</a:t>
            </a:r>
          </a:p>
          <a:p>
            <a:pPr algn="ctr"/>
            <a:r>
              <a:rPr lang="fr-FR" sz="1600" dirty="0"/>
              <a:t>Locaux vides  -  Locaux Habités ou Utilisés  -  Locaux encombrés </a:t>
            </a:r>
          </a:p>
          <a:p>
            <a:pPr algn="ctr"/>
            <a:endParaRPr lang="fr-FR" sz="1600" dirty="0"/>
          </a:p>
          <a:p>
            <a:pPr algn="ctr"/>
            <a:r>
              <a:rPr lang="fr-FR" sz="1600" b="1" u="sng" dirty="0"/>
              <a:t>Commande souhaitée :</a:t>
            </a:r>
          </a:p>
          <a:p>
            <a:pPr algn="ctr"/>
            <a:endParaRPr lang="fr-FR" sz="1600" b="1" u="sng" dirty="0"/>
          </a:p>
          <a:p>
            <a:pPr algn="ctr"/>
            <a:r>
              <a:rPr lang="fr-FR" sz="1600" dirty="0"/>
              <a:t>Plan &amp; coupe ou Maquette 3D - Façades Extérieures</a:t>
            </a:r>
          </a:p>
          <a:p>
            <a:pPr algn="ctr"/>
            <a:endParaRPr lang="fr-FR" sz="1600" dirty="0"/>
          </a:p>
          <a:p>
            <a:pPr algn="ctr"/>
            <a:r>
              <a:rPr lang="fr-FR" sz="1600" dirty="0">
                <a:solidFill>
                  <a:srgbClr val="C00000"/>
                </a:solidFill>
                <a:hlinkClick r:id="rId5">
                  <a:extLst>
                    <a:ext uri="{A12FA001-AC4F-418D-AE19-62706E023703}">
                      <ahyp:hlinkClr xmlns:ahyp="http://schemas.microsoft.com/office/drawing/2018/hyperlinkcolor" val="tx"/>
                    </a:ext>
                  </a:extLst>
                </a:hlinkClick>
              </a:rPr>
              <a:t>Fiche à remplir pour toute demande de devis</a:t>
            </a:r>
            <a:r>
              <a:rPr lang="fr-FR" sz="1600" dirty="0">
                <a:solidFill>
                  <a:srgbClr val="C00000"/>
                </a:solidFill>
              </a:rPr>
              <a:t> </a:t>
            </a:r>
          </a:p>
        </p:txBody>
      </p:sp>
      <p:sp>
        <p:nvSpPr>
          <p:cNvPr id="2" name="Espace réservé du numéro de diapositive 1">
            <a:extLst>
              <a:ext uri="{FF2B5EF4-FFF2-40B4-BE49-F238E27FC236}">
                <a16:creationId xmlns:a16="http://schemas.microsoft.com/office/drawing/2014/main" id="{FFC3BB79-4352-1F46-A5CC-97F0E0DC17E2}"/>
              </a:ext>
            </a:extLst>
          </p:cNvPr>
          <p:cNvSpPr>
            <a:spLocks noGrp="1"/>
          </p:cNvSpPr>
          <p:nvPr>
            <p:ph type="sldNum" sz="quarter" idx="12"/>
          </p:nvPr>
        </p:nvSpPr>
        <p:spPr/>
        <p:txBody>
          <a:bodyPr/>
          <a:lstStyle/>
          <a:p>
            <a:pPr rtl="0"/>
            <a:fld id="{34B7E4EF-A1BD-40F4-AB7B-04F084DD991D}" type="slidenum">
              <a:rPr lang="fr-FR" noProof="0" smtClean="0"/>
              <a:t>31</a:t>
            </a:fld>
            <a:endParaRPr lang="fr-FR" noProof="0" dirty="0"/>
          </a:p>
        </p:txBody>
      </p:sp>
    </p:spTree>
    <p:extLst>
      <p:ext uri="{BB962C8B-B14F-4D97-AF65-F5344CB8AC3E}">
        <p14:creationId xmlns:p14="http://schemas.microsoft.com/office/powerpoint/2010/main" val="233696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table, fenêtre, pièce&#10;&#10;Description générée automatiquement">
            <a:extLst>
              <a:ext uri="{FF2B5EF4-FFF2-40B4-BE49-F238E27FC236}">
                <a16:creationId xmlns:a16="http://schemas.microsoft.com/office/drawing/2014/main" id="{D6FE628E-8E80-410A-B312-4CC692B6059C}"/>
              </a:ext>
            </a:extLst>
          </p:cNvPr>
          <p:cNvPicPr>
            <a:picLocks noChangeAspect="1"/>
          </p:cNvPicPr>
          <p:nvPr/>
        </p:nvPicPr>
        <p:blipFill rotWithShape="1">
          <a:blip r:embed="rId2">
            <a:alphaModFix/>
          </a:blip>
          <a:srcRect t="8235" b="6745"/>
          <a:stretch/>
        </p:blipFill>
        <p:spPr>
          <a:xfrm>
            <a:off x="236320" y="275816"/>
            <a:ext cx="11719360" cy="6353907"/>
          </a:xfrm>
          <a:prstGeom prst="rect">
            <a:avLst/>
          </a:prstGeom>
          <a:ln w="12700">
            <a:solidFill>
              <a:schemeClr val="accent1"/>
            </a:solidFill>
          </a:ln>
        </p:spPr>
      </p:pic>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4">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8" name="Flèche : chevron 7">
            <a:extLst>
              <a:ext uri="{FF2B5EF4-FFF2-40B4-BE49-F238E27FC236}">
                <a16:creationId xmlns:a16="http://schemas.microsoft.com/office/drawing/2014/main" id="{79658FA6-5A6C-4892-8784-DBDCB558E9C7}"/>
              </a:ext>
            </a:extLst>
          </p:cNvPr>
          <p:cNvSpPr/>
          <p:nvPr/>
        </p:nvSpPr>
        <p:spPr>
          <a:xfrm>
            <a:off x="1076325" y="1876425"/>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Flèche : chevron 8">
            <a:extLst>
              <a:ext uri="{FF2B5EF4-FFF2-40B4-BE49-F238E27FC236}">
                <a16:creationId xmlns:a16="http://schemas.microsoft.com/office/drawing/2014/main" id="{3BF589F4-4E40-4DF6-B7E1-5EBB4457A4B7}"/>
              </a:ext>
            </a:extLst>
          </p:cNvPr>
          <p:cNvSpPr/>
          <p:nvPr/>
        </p:nvSpPr>
        <p:spPr>
          <a:xfrm>
            <a:off x="3124200" y="1876424"/>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Flèche : chevron 9">
            <a:extLst>
              <a:ext uri="{FF2B5EF4-FFF2-40B4-BE49-F238E27FC236}">
                <a16:creationId xmlns:a16="http://schemas.microsoft.com/office/drawing/2014/main" id="{843C819B-5525-484C-B7F7-74EE238D2C0A}"/>
              </a:ext>
            </a:extLst>
          </p:cNvPr>
          <p:cNvSpPr/>
          <p:nvPr/>
        </p:nvSpPr>
        <p:spPr>
          <a:xfrm>
            <a:off x="5162550" y="1876423"/>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Flèche : chevron 10">
            <a:extLst>
              <a:ext uri="{FF2B5EF4-FFF2-40B4-BE49-F238E27FC236}">
                <a16:creationId xmlns:a16="http://schemas.microsoft.com/office/drawing/2014/main" id="{3D67F429-43FA-4EDE-923B-A4D6795F55E1}"/>
              </a:ext>
            </a:extLst>
          </p:cNvPr>
          <p:cNvSpPr/>
          <p:nvPr/>
        </p:nvSpPr>
        <p:spPr>
          <a:xfrm>
            <a:off x="7191375" y="1876422"/>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Flèche : chevron 11">
            <a:extLst>
              <a:ext uri="{FF2B5EF4-FFF2-40B4-BE49-F238E27FC236}">
                <a16:creationId xmlns:a16="http://schemas.microsoft.com/office/drawing/2014/main" id="{18D474F6-F477-4AD1-A5C3-77335F97FB07}"/>
              </a:ext>
            </a:extLst>
          </p:cNvPr>
          <p:cNvSpPr/>
          <p:nvPr/>
        </p:nvSpPr>
        <p:spPr>
          <a:xfrm>
            <a:off x="9210675" y="1876422"/>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ZoneTexte 12">
            <a:extLst>
              <a:ext uri="{FF2B5EF4-FFF2-40B4-BE49-F238E27FC236}">
                <a16:creationId xmlns:a16="http://schemas.microsoft.com/office/drawing/2014/main" id="{13924EF5-46D7-4F49-AEDB-13861F1B4C7F}"/>
              </a:ext>
            </a:extLst>
          </p:cNvPr>
          <p:cNvSpPr txBox="1"/>
          <p:nvPr/>
        </p:nvSpPr>
        <p:spPr>
          <a:xfrm>
            <a:off x="7496177" y="5681126"/>
            <a:ext cx="3648073" cy="461665"/>
          </a:xfrm>
          <a:prstGeom prst="rect">
            <a:avLst/>
          </a:prstGeom>
          <a:solidFill>
            <a:schemeClr val="bg1"/>
          </a:solidFill>
          <a:ln w="12700">
            <a:solidFill>
              <a:schemeClr val="accent1"/>
            </a:solidFill>
          </a:ln>
        </p:spPr>
        <p:txBody>
          <a:bodyPr wrap="square" rtlCol="0">
            <a:spAutoFit/>
          </a:bodyPr>
          <a:lstStyle/>
          <a:p>
            <a:r>
              <a:rPr lang="fr-FR" sz="1200" dirty="0">
                <a:solidFill>
                  <a:srgbClr val="9C121A"/>
                </a:solidFill>
                <a:latin typeface="Calibri" panose="020F0502020204030204" pitchFamily="34" charset="0"/>
                <a:cs typeface="Calibri" panose="020F0502020204030204" pitchFamily="34" charset="0"/>
              </a:rPr>
              <a:t>Aucune mauvaise surprise : à la livraison, le projet est fidèle au plan 3D. Le client est conquis !</a:t>
            </a:r>
          </a:p>
        </p:txBody>
      </p:sp>
      <p:sp>
        <p:nvSpPr>
          <p:cNvPr id="14" name="Titre 1">
            <a:extLst>
              <a:ext uri="{FF2B5EF4-FFF2-40B4-BE49-F238E27FC236}">
                <a16:creationId xmlns:a16="http://schemas.microsoft.com/office/drawing/2014/main" id="{2FE601F6-917F-4361-8074-9FA9FC97DC98}"/>
              </a:ext>
            </a:extLst>
          </p:cNvPr>
          <p:cNvSpPr>
            <a:spLocks noGrp="1"/>
          </p:cNvSpPr>
          <p:nvPr>
            <p:ph type="title"/>
          </p:nvPr>
        </p:nvSpPr>
        <p:spPr>
          <a:xfrm>
            <a:off x="1066799" y="856928"/>
            <a:ext cx="10429876" cy="657225"/>
          </a:xfrm>
          <a:solidFill>
            <a:schemeClr val="bg1"/>
          </a:solidFill>
          <a:ln w="12700">
            <a:solidFill>
              <a:schemeClr val="accent1"/>
            </a:solidFill>
          </a:ln>
        </p:spPr>
        <p:txBody>
          <a:bodyPr vert="horz" lIns="91440" tIns="45720" rIns="91440" bIns="45720" rtlCol="0" anchor="ctr">
            <a:normAutofit/>
          </a:bodyPr>
          <a:lstStyle/>
          <a:p>
            <a:pPr algn="ctr" rtl="0"/>
            <a:r>
              <a:rPr lang="fr-FR" sz="2800" b="1" dirty="0">
                <a:solidFill>
                  <a:schemeClr val="bg2">
                    <a:lumMod val="50000"/>
                  </a:schemeClr>
                </a:solidFill>
                <a:latin typeface="Avenir Next LT Pro Light" panose="020B0304020202020204" pitchFamily="34" charset="0"/>
              </a:rPr>
              <a:t>Pourquoi un plan 3D meublé, agencé, décoré ?</a:t>
            </a:r>
          </a:p>
        </p:txBody>
      </p:sp>
      <p:sp>
        <p:nvSpPr>
          <p:cNvPr id="16" name="ZoneTexte 15">
            <a:extLst>
              <a:ext uri="{FF2B5EF4-FFF2-40B4-BE49-F238E27FC236}">
                <a16:creationId xmlns:a16="http://schemas.microsoft.com/office/drawing/2014/main" id="{F3CBB803-E0FE-4512-91F3-5FB86780C0AF}"/>
              </a:ext>
            </a:extLst>
          </p:cNvPr>
          <p:cNvSpPr txBox="1"/>
          <p:nvPr/>
        </p:nvSpPr>
        <p:spPr>
          <a:xfrm>
            <a:off x="1343024" y="2695575"/>
            <a:ext cx="1685925" cy="2554545"/>
          </a:xfrm>
          <a:prstGeom prst="rect">
            <a:avLst/>
          </a:prstGeom>
          <a:solidFill>
            <a:schemeClr val="bg1">
              <a:alpha val="75000"/>
            </a:schemeClr>
          </a:solidFill>
          <a:ln w="12700">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Le client comprend plus facilement  et plus rapidement le projet que vous lui proposez.</a:t>
            </a:r>
          </a:p>
          <a:p>
            <a:endParaRPr lang="fr-FR" dirty="0"/>
          </a:p>
          <a:p>
            <a:endParaRPr lang="fr-FR" dirty="0"/>
          </a:p>
          <a:p>
            <a:endParaRPr lang="fr-FR" sz="4000" dirty="0"/>
          </a:p>
          <a:p>
            <a:endParaRPr lang="fr-FR" dirty="0"/>
          </a:p>
          <a:p>
            <a:endParaRPr lang="fr-FR" dirty="0"/>
          </a:p>
        </p:txBody>
      </p:sp>
      <p:sp>
        <p:nvSpPr>
          <p:cNvPr id="17" name="ZoneTexte 16">
            <a:extLst>
              <a:ext uri="{FF2B5EF4-FFF2-40B4-BE49-F238E27FC236}">
                <a16:creationId xmlns:a16="http://schemas.microsoft.com/office/drawing/2014/main" id="{50590029-8362-4987-BEF0-382894CEB3D0}"/>
              </a:ext>
            </a:extLst>
          </p:cNvPr>
          <p:cNvSpPr txBox="1"/>
          <p:nvPr/>
        </p:nvSpPr>
        <p:spPr>
          <a:xfrm>
            <a:off x="3409951" y="2695575"/>
            <a:ext cx="1666874" cy="2554545"/>
          </a:xfrm>
          <a:prstGeom prst="rect">
            <a:avLst/>
          </a:prstGeom>
          <a:solidFill>
            <a:schemeClr val="bg1"/>
          </a:solidFill>
          <a:ln w="12700">
            <a:solidFill>
              <a:schemeClr val="accent1"/>
            </a:solidFill>
          </a:ln>
        </p:spPr>
        <p:txBody>
          <a:bodyPr wrap="square" rtlCol="0">
            <a:spAutoFit/>
          </a:bodyPr>
          <a:lstStyle/>
          <a:p>
            <a:pPr lvl="0"/>
            <a:r>
              <a:rPr lang="fr-FR" sz="1200" dirty="0">
                <a:solidFill>
                  <a:srgbClr val="404040"/>
                </a:solidFill>
                <a:latin typeface="Calibri" panose="020F0502020204030204" pitchFamily="34" charset="0"/>
                <a:cs typeface="Calibri" panose="020F0502020204030204" pitchFamily="34" charset="0"/>
              </a:rPr>
              <a:t>Pour que commercialement, suivant son importance, le projet soit plus facile à vendre dans sa globalité.</a:t>
            </a:r>
            <a:br>
              <a:rPr lang="fr-FR" sz="1200" dirty="0">
                <a:solidFill>
                  <a:srgbClr val="404040"/>
                </a:solidFill>
                <a:latin typeface="Calibri" panose="020F0502020204030204" pitchFamily="34" charset="0"/>
                <a:cs typeface="Calibri" panose="020F0502020204030204" pitchFamily="34" charset="0"/>
              </a:rPr>
            </a:br>
            <a:br>
              <a:rPr lang="fr-FR" sz="1600" dirty="0">
                <a:solidFill>
                  <a:srgbClr val="404040"/>
                </a:solidFill>
                <a:latin typeface="Calibri" panose="020F0502020204030204" pitchFamily="34" charset="0"/>
                <a:cs typeface="Calibri" panose="020F0502020204030204" pitchFamily="34" charset="0"/>
              </a:rPr>
            </a:br>
            <a:r>
              <a:rPr lang="fr-FR" sz="1200" dirty="0">
                <a:solidFill>
                  <a:srgbClr val="404040"/>
                </a:solidFill>
                <a:latin typeface="Calibri" panose="020F0502020204030204" pitchFamily="34" charset="0"/>
                <a:cs typeface="Calibri" panose="020F0502020204030204" pitchFamily="34" charset="0"/>
              </a:rPr>
              <a:t>Plus de résultats aussi sur des ventes additionnelles, agencement, décor, choix des matériaux, mobilier etc.</a:t>
            </a:r>
            <a:endParaRPr lang="fr-FR" dirty="0">
              <a:solidFill>
                <a:srgbClr val="A5A27D">
                  <a:lumMod val="50000"/>
                </a:srgbClr>
              </a:solidFill>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EA20DE98-629A-47DD-B3B4-C61C3648403E}"/>
              </a:ext>
            </a:extLst>
          </p:cNvPr>
          <p:cNvSpPr txBox="1"/>
          <p:nvPr/>
        </p:nvSpPr>
        <p:spPr>
          <a:xfrm>
            <a:off x="5448300" y="2695575"/>
            <a:ext cx="1666875" cy="2554545"/>
          </a:xfrm>
          <a:prstGeom prst="rect">
            <a:avLst/>
          </a:prstGeom>
          <a:solidFill>
            <a:schemeClr val="bg1"/>
          </a:solidFill>
          <a:ln w="12700">
            <a:solidFill>
              <a:schemeClr val="accent1"/>
            </a:solidFill>
          </a:ln>
        </p:spPr>
        <p:txBody>
          <a:bodyPr wrap="square" rtlCol="0">
            <a:spAutoFit/>
          </a:bodyPr>
          <a:lstStyle/>
          <a:p>
            <a:pPr lvl="0"/>
            <a:r>
              <a:rPr lang="fr-FR" sz="1200" dirty="0">
                <a:solidFill>
                  <a:srgbClr val="404040"/>
                </a:solidFill>
                <a:latin typeface="Calibri" panose="020F0502020204030204" pitchFamily="34" charset="0"/>
                <a:cs typeface="Calibri" panose="020F0502020204030204" pitchFamily="34" charset="0"/>
              </a:rPr>
              <a:t>Pour éviter les erreurs d’aménagements pour le même prix moyen au M2, dans le neuf ou la rénovation.</a:t>
            </a:r>
            <a:br>
              <a:rPr lang="fr-FR" sz="1200" dirty="0">
                <a:solidFill>
                  <a:srgbClr val="404040"/>
                </a:solidFill>
                <a:latin typeface="Calibri" panose="020F0502020204030204" pitchFamily="34" charset="0"/>
                <a:cs typeface="Calibri" panose="020F0502020204030204" pitchFamily="34" charset="0"/>
              </a:rPr>
            </a:br>
            <a:br>
              <a:rPr lang="fr-FR" sz="1200" dirty="0">
                <a:solidFill>
                  <a:srgbClr val="404040"/>
                </a:solidFill>
                <a:latin typeface="Calibri" panose="020F0502020204030204" pitchFamily="34" charset="0"/>
                <a:cs typeface="Calibri" panose="020F0502020204030204" pitchFamily="34" charset="0"/>
              </a:rPr>
            </a:br>
            <a:endParaRPr lang="fr-FR" sz="2800" dirty="0">
              <a:solidFill>
                <a:srgbClr val="404040"/>
              </a:solidFill>
              <a:latin typeface="Calibri" panose="020F0502020204030204" pitchFamily="34" charset="0"/>
              <a:cs typeface="Calibri" panose="020F0502020204030204" pitchFamily="34" charset="0"/>
            </a:endParaRPr>
          </a:p>
          <a:p>
            <a:pPr lvl="0"/>
            <a:r>
              <a:rPr lang="fr-FR" sz="1200" dirty="0">
                <a:solidFill>
                  <a:srgbClr val="404040"/>
                </a:solidFill>
                <a:latin typeface="Calibri" panose="020F0502020204030204" pitchFamily="34" charset="0"/>
                <a:cs typeface="Calibri" panose="020F0502020204030204" pitchFamily="34" charset="0"/>
              </a:rPr>
              <a:t>Les espaces et les volumes, le positionnement du mobilier du client, rien n’est laissé au hasard… </a:t>
            </a:r>
            <a:endParaRPr lang="fr-FR" dirty="0">
              <a:latin typeface="Calibri" panose="020F0502020204030204" pitchFamily="34" charset="0"/>
              <a:cs typeface="Calibri" panose="020F0502020204030204" pitchFamily="34" charset="0"/>
            </a:endParaRPr>
          </a:p>
        </p:txBody>
      </p:sp>
      <p:sp>
        <p:nvSpPr>
          <p:cNvPr id="19" name="ZoneTexte 18">
            <a:extLst>
              <a:ext uri="{FF2B5EF4-FFF2-40B4-BE49-F238E27FC236}">
                <a16:creationId xmlns:a16="http://schemas.microsoft.com/office/drawing/2014/main" id="{7A7B40C0-C219-4CD7-BBF6-1D68CB0D2B01}"/>
              </a:ext>
            </a:extLst>
          </p:cNvPr>
          <p:cNvSpPr txBox="1"/>
          <p:nvPr/>
        </p:nvSpPr>
        <p:spPr>
          <a:xfrm>
            <a:off x="7496176" y="2695575"/>
            <a:ext cx="1666876" cy="2554545"/>
          </a:xfrm>
          <a:prstGeom prst="rect">
            <a:avLst/>
          </a:prstGeom>
          <a:solidFill>
            <a:schemeClr val="bg1">
              <a:alpha val="99000"/>
            </a:schemeClr>
          </a:solidFill>
          <a:ln w="12700">
            <a:solidFill>
              <a:schemeClr val="accent1"/>
            </a:solidFill>
          </a:ln>
        </p:spPr>
        <p:txBody>
          <a:bodyPr wrap="square" rtlCol="0">
            <a:spAutoFit/>
          </a:bodyPr>
          <a:lstStyle/>
          <a:p>
            <a:pPr lvl="0"/>
            <a:r>
              <a:rPr lang="fr-FR" sz="1200" dirty="0">
                <a:solidFill>
                  <a:srgbClr val="404040"/>
                </a:solidFill>
                <a:latin typeface="Calibri" panose="020F0502020204030204" pitchFamily="34" charset="0"/>
                <a:cs typeface="Calibri" panose="020F0502020204030204" pitchFamily="34" charset="0"/>
              </a:rPr>
              <a:t>Pour faciliter la réalisation et la compréhension du chantier par les différents intervenants du second œuvre : électricien, plombier, plaquiste, peintre et carreleur.</a:t>
            </a:r>
          </a:p>
          <a:p>
            <a:pPr lvl="0"/>
            <a:br>
              <a:rPr lang="fr-FR" sz="1600" dirty="0">
                <a:solidFill>
                  <a:srgbClr val="404040"/>
                </a:solidFill>
                <a:latin typeface="Calibri" panose="020F0502020204030204" pitchFamily="34" charset="0"/>
                <a:cs typeface="Calibri" panose="020F0502020204030204" pitchFamily="34" charset="0"/>
              </a:rPr>
            </a:br>
            <a:r>
              <a:rPr lang="fr-FR" sz="1200" dirty="0">
                <a:solidFill>
                  <a:srgbClr val="404040"/>
                </a:solidFill>
                <a:latin typeface="Calibri" panose="020F0502020204030204" pitchFamily="34" charset="0"/>
                <a:cs typeface="Calibri" panose="020F0502020204030204" pitchFamily="34" charset="0"/>
              </a:rPr>
              <a:t>Les plans techniques accompagnent le plan 3D.</a:t>
            </a:r>
            <a:endParaRPr lang="fr-FR" dirty="0">
              <a:latin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9FB1BE26-8DC0-4B9B-A989-22542808B38B}"/>
              </a:ext>
            </a:extLst>
          </p:cNvPr>
          <p:cNvSpPr txBox="1"/>
          <p:nvPr/>
        </p:nvSpPr>
        <p:spPr>
          <a:xfrm>
            <a:off x="9563097" y="2695574"/>
            <a:ext cx="1581153" cy="2554545"/>
          </a:xfrm>
          <a:prstGeom prst="rect">
            <a:avLst/>
          </a:prstGeom>
          <a:solidFill>
            <a:schemeClr val="bg1"/>
          </a:solidFill>
          <a:ln w="12700">
            <a:solidFill>
              <a:schemeClr val="accent1"/>
            </a:solidFill>
          </a:ln>
        </p:spPr>
        <p:txBody>
          <a:bodyPr wrap="square" rtlCol="0">
            <a:spAutoFit/>
          </a:bodyPr>
          <a:lstStyle/>
          <a:p>
            <a:pPr lvl="0"/>
            <a:r>
              <a:rPr lang="fr-FR" sz="1200" dirty="0">
                <a:solidFill>
                  <a:srgbClr val="404040"/>
                </a:solidFill>
                <a:latin typeface="Calibri" panose="020F0502020204030204" pitchFamily="34" charset="0"/>
                <a:cs typeface="Calibri" panose="020F0502020204030204" pitchFamily="34" charset="0"/>
              </a:rPr>
              <a:t>Pour une visualisation concrète du projet.</a:t>
            </a:r>
            <a:br>
              <a:rPr lang="fr-FR" sz="1200" dirty="0">
                <a:solidFill>
                  <a:srgbClr val="404040"/>
                </a:solidFill>
                <a:latin typeface="Calibri" panose="020F0502020204030204" pitchFamily="34" charset="0"/>
                <a:cs typeface="Calibri" panose="020F0502020204030204" pitchFamily="34" charset="0"/>
              </a:rPr>
            </a:br>
            <a:br>
              <a:rPr lang="fr-FR" sz="1200" dirty="0">
                <a:solidFill>
                  <a:srgbClr val="404040"/>
                </a:solidFill>
                <a:latin typeface="Calibri" panose="020F0502020204030204" pitchFamily="34" charset="0"/>
                <a:cs typeface="Calibri" panose="020F0502020204030204" pitchFamily="34" charset="0"/>
              </a:rPr>
            </a:br>
            <a:br>
              <a:rPr lang="fr-FR" sz="1200" dirty="0">
                <a:solidFill>
                  <a:srgbClr val="404040"/>
                </a:solidFill>
                <a:latin typeface="Calibri" panose="020F0502020204030204" pitchFamily="34" charset="0"/>
                <a:cs typeface="Calibri" panose="020F0502020204030204" pitchFamily="34" charset="0"/>
              </a:rPr>
            </a:br>
            <a:br>
              <a:rPr lang="fr-FR" sz="1600" dirty="0">
                <a:solidFill>
                  <a:srgbClr val="404040"/>
                </a:solidFill>
                <a:latin typeface="Calibri" panose="020F0502020204030204" pitchFamily="34" charset="0"/>
                <a:cs typeface="Calibri" panose="020F0502020204030204" pitchFamily="34" charset="0"/>
              </a:rPr>
            </a:br>
            <a:br>
              <a:rPr lang="fr-FR" sz="1200" dirty="0">
                <a:solidFill>
                  <a:srgbClr val="404040"/>
                </a:solidFill>
                <a:latin typeface="Calibri" panose="020F0502020204030204" pitchFamily="34" charset="0"/>
                <a:cs typeface="Calibri" panose="020F0502020204030204" pitchFamily="34" charset="0"/>
              </a:rPr>
            </a:br>
            <a:br>
              <a:rPr lang="fr-FR" sz="1200" dirty="0">
                <a:solidFill>
                  <a:srgbClr val="404040"/>
                </a:solidFill>
                <a:latin typeface="Calibri" panose="020F0502020204030204" pitchFamily="34" charset="0"/>
                <a:cs typeface="Calibri" panose="020F0502020204030204" pitchFamily="34" charset="0"/>
              </a:rPr>
            </a:br>
            <a:endParaRPr lang="fr-FR" sz="1200" dirty="0">
              <a:solidFill>
                <a:srgbClr val="404040"/>
              </a:solidFill>
              <a:latin typeface="Calibri" panose="020F0502020204030204" pitchFamily="34" charset="0"/>
              <a:cs typeface="Calibri" panose="020F0502020204030204" pitchFamily="34" charset="0"/>
            </a:endParaRPr>
          </a:p>
          <a:p>
            <a:pPr lvl="0"/>
            <a:r>
              <a:rPr lang="fr-FR" sz="1200" dirty="0">
                <a:solidFill>
                  <a:srgbClr val="404040"/>
                </a:solidFill>
                <a:latin typeface="Calibri" panose="020F0502020204030204" pitchFamily="34" charset="0"/>
                <a:cs typeface="Calibri" panose="020F0502020204030204" pitchFamily="34" charset="0"/>
              </a:rPr>
              <a:t>Une fois le projet validé, le client pourra intégrer tous les décors jusqu’à la couleur des rideaux</a:t>
            </a:r>
            <a:r>
              <a:rPr lang="fr-FR" sz="1200" dirty="0">
                <a:solidFill>
                  <a:srgbClr val="404040"/>
                </a:solidFill>
                <a:latin typeface="Avenir Next LT Pro Light" panose="020B0304020202020204" pitchFamily="34" charset="0"/>
              </a:rPr>
              <a:t>.</a:t>
            </a:r>
          </a:p>
        </p:txBody>
      </p:sp>
      <p:sp>
        <p:nvSpPr>
          <p:cNvPr id="21" name="ZoneTexte 20">
            <a:extLst>
              <a:ext uri="{FF2B5EF4-FFF2-40B4-BE49-F238E27FC236}">
                <a16:creationId xmlns:a16="http://schemas.microsoft.com/office/drawing/2014/main" id="{82187713-DF00-4173-A77D-B8183EAF29AF}"/>
              </a:ext>
            </a:extLst>
          </p:cNvPr>
          <p:cNvSpPr txBox="1"/>
          <p:nvPr/>
        </p:nvSpPr>
        <p:spPr>
          <a:xfrm>
            <a:off x="1524000" y="1959303"/>
            <a:ext cx="1504949" cy="307777"/>
          </a:xfrm>
          <a:prstGeom prst="rect">
            <a:avLst/>
          </a:prstGeom>
          <a:noFill/>
        </p:spPr>
        <p:txBody>
          <a:bodyPr wrap="square" rtlCol="0">
            <a:spAutoFit/>
          </a:bodyPr>
          <a:lstStyle/>
          <a:p>
            <a:pPr algn="ctr"/>
            <a:r>
              <a:rPr lang="fr-FR" sz="1400" b="1" dirty="0">
                <a:solidFill>
                  <a:schemeClr val="bg1"/>
                </a:solidFill>
                <a:latin typeface="Avenir Next LT Pro Light" panose="020B0304020202020204" pitchFamily="34" charset="0"/>
              </a:rPr>
              <a:t>Gain de temps</a:t>
            </a:r>
          </a:p>
        </p:txBody>
      </p:sp>
      <p:sp>
        <p:nvSpPr>
          <p:cNvPr id="22" name="ZoneTexte 21">
            <a:extLst>
              <a:ext uri="{FF2B5EF4-FFF2-40B4-BE49-F238E27FC236}">
                <a16:creationId xmlns:a16="http://schemas.microsoft.com/office/drawing/2014/main" id="{0244B41D-047A-4D27-9CCA-40244B926F6D}"/>
              </a:ext>
            </a:extLst>
          </p:cNvPr>
          <p:cNvSpPr txBox="1"/>
          <p:nvPr/>
        </p:nvSpPr>
        <p:spPr>
          <a:xfrm>
            <a:off x="3457576" y="1943424"/>
            <a:ext cx="1504949" cy="523220"/>
          </a:xfrm>
          <a:prstGeom prst="rect">
            <a:avLst/>
          </a:prstGeom>
          <a:noFill/>
        </p:spPr>
        <p:txBody>
          <a:bodyPr wrap="square" rtlCol="0">
            <a:spAutoFit/>
          </a:bodyPr>
          <a:lstStyle/>
          <a:p>
            <a:pPr algn="ctr"/>
            <a:r>
              <a:rPr lang="fr-FR" sz="1400" b="1" dirty="0">
                <a:solidFill>
                  <a:schemeClr val="bg1"/>
                </a:solidFill>
                <a:latin typeface="Avenir Next LT Pro Light" panose="020B0304020202020204" pitchFamily="34" charset="0"/>
              </a:rPr>
              <a:t>Appui commercial</a:t>
            </a:r>
          </a:p>
        </p:txBody>
      </p:sp>
      <p:sp>
        <p:nvSpPr>
          <p:cNvPr id="23" name="ZoneTexte 22">
            <a:extLst>
              <a:ext uri="{FF2B5EF4-FFF2-40B4-BE49-F238E27FC236}">
                <a16:creationId xmlns:a16="http://schemas.microsoft.com/office/drawing/2014/main" id="{61586270-C57D-449D-B55C-080493C2CD73}"/>
              </a:ext>
            </a:extLst>
          </p:cNvPr>
          <p:cNvSpPr txBox="1"/>
          <p:nvPr/>
        </p:nvSpPr>
        <p:spPr>
          <a:xfrm>
            <a:off x="5400675" y="1959303"/>
            <a:ext cx="1771650" cy="523220"/>
          </a:xfrm>
          <a:prstGeom prst="rect">
            <a:avLst/>
          </a:prstGeom>
          <a:noFill/>
        </p:spPr>
        <p:txBody>
          <a:bodyPr wrap="square" rtlCol="0">
            <a:spAutoFit/>
          </a:bodyPr>
          <a:lstStyle/>
          <a:p>
            <a:pPr algn="ctr"/>
            <a:r>
              <a:rPr lang="fr-FR" sz="1400" b="1" dirty="0">
                <a:solidFill>
                  <a:schemeClr val="bg1"/>
                </a:solidFill>
                <a:latin typeface="Avenir Next LT Pro Light" panose="020B0304020202020204" pitchFamily="34" charset="0"/>
              </a:rPr>
              <a:t>Optimisation des volumes</a:t>
            </a:r>
          </a:p>
        </p:txBody>
      </p:sp>
      <p:sp>
        <p:nvSpPr>
          <p:cNvPr id="24" name="ZoneTexte 23">
            <a:extLst>
              <a:ext uri="{FF2B5EF4-FFF2-40B4-BE49-F238E27FC236}">
                <a16:creationId xmlns:a16="http://schemas.microsoft.com/office/drawing/2014/main" id="{57CFA209-6E4C-42CA-A238-D3D456EAAE87}"/>
              </a:ext>
            </a:extLst>
          </p:cNvPr>
          <p:cNvSpPr txBox="1"/>
          <p:nvPr/>
        </p:nvSpPr>
        <p:spPr>
          <a:xfrm>
            <a:off x="7496176" y="1959303"/>
            <a:ext cx="1771650" cy="523220"/>
          </a:xfrm>
          <a:prstGeom prst="rect">
            <a:avLst/>
          </a:prstGeom>
          <a:noFill/>
        </p:spPr>
        <p:txBody>
          <a:bodyPr wrap="square" rtlCol="0">
            <a:spAutoFit/>
          </a:bodyPr>
          <a:lstStyle/>
          <a:p>
            <a:pPr algn="ctr"/>
            <a:r>
              <a:rPr lang="fr-FR" sz="1400" b="1" dirty="0">
                <a:solidFill>
                  <a:schemeClr val="bg1"/>
                </a:solidFill>
                <a:latin typeface="Avenir Next LT Pro Light" panose="020B0304020202020204" pitchFamily="34" charset="0"/>
              </a:rPr>
              <a:t>Efficacité dans la coordination</a:t>
            </a:r>
          </a:p>
        </p:txBody>
      </p:sp>
      <p:sp>
        <p:nvSpPr>
          <p:cNvPr id="25" name="ZoneTexte 24">
            <a:extLst>
              <a:ext uri="{FF2B5EF4-FFF2-40B4-BE49-F238E27FC236}">
                <a16:creationId xmlns:a16="http://schemas.microsoft.com/office/drawing/2014/main" id="{3AEF7712-4183-4F2C-B73B-42A8A3BEB185}"/>
              </a:ext>
            </a:extLst>
          </p:cNvPr>
          <p:cNvSpPr txBox="1"/>
          <p:nvPr/>
        </p:nvSpPr>
        <p:spPr>
          <a:xfrm>
            <a:off x="9467848" y="1959303"/>
            <a:ext cx="1819278" cy="523220"/>
          </a:xfrm>
          <a:prstGeom prst="rect">
            <a:avLst/>
          </a:prstGeom>
          <a:noFill/>
        </p:spPr>
        <p:txBody>
          <a:bodyPr wrap="square" rtlCol="0">
            <a:spAutoFit/>
          </a:bodyPr>
          <a:lstStyle/>
          <a:p>
            <a:pPr algn="ctr"/>
            <a:r>
              <a:rPr lang="fr-FR" sz="1400" b="1" dirty="0">
                <a:solidFill>
                  <a:schemeClr val="bg1"/>
                </a:solidFill>
                <a:latin typeface="Avenir Next LT Pro Light" panose="020B0304020202020204" pitchFamily="34" charset="0"/>
              </a:rPr>
              <a:t>Personnalisation du projet</a:t>
            </a:r>
          </a:p>
        </p:txBody>
      </p:sp>
      <p:sp>
        <p:nvSpPr>
          <p:cNvPr id="26" name="Espace réservé du pied de page 3">
            <a:extLst>
              <a:ext uri="{FF2B5EF4-FFF2-40B4-BE49-F238E27FC236}">
                <a16:creationId xmlns:a16="http://schemas.microsoft.com/office/drawing/2014/main" id="{1A78B731-7376-49B5-9940-967C6D5A4E54}"/>
              </a:ext>
            </a:extLst>
          </p:cNvPr>
          <p:cNvSpPr txBox="1">
            <a:spLocks/>
          </p:cNvSpPr>
          <p:nvPr/>
        </p:nvSpPr>
        <p:spPr>
          <a:xfrm>
            <a:off x="0" y="276621"/>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57CF75E6-CB1F-3D48-91EB-B83ED0BEE2AE}"/>
              </a:ext>
            </a:extLst>
          </p:cNvPr>
          <p:cNvSpPr>
            <a:spLocks noGrp="1"/>
          </p:cNvSpPr>
          <p:nvPr>
            <p:ph type="sldNum" sz="quarter" idx="12"/>
          </p:nvPr>
        </p:nvSpPr>
        <p:spPr/>
        <p:txBody>
          <a:bodyPr/>
          <a:lstStyle/>
          <a:p>
            <a:pPr rtl="0"/>
            <a:fld id="{34B7E4EF-A1BD-40F4-AB7B-04F084DD991D}" type="slidenum">
              <a:rPr lang="fr-FR" noProof="0" smtClean="0"/>
              <a:t>4</a:t>
            </a:fld>
            <a:endParaRPr lang="fr-FR" noProof="0" dirty="0"/>
          </a:p>
        </p:txBody>
      </p:sp>
    </p:spTree>
    <p:extLst>
      <p:ext uri="{BB962C8B-B14F-4D97-AF65-F5344CB8AC3E}">
        <p14:creationId xmlns:p14="http://schemas.microsoft.com/office/powerpoint/2010/main" val="20793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1000"/>
                                        <p:tgtEl>
                                          <p:spTgt spid="12"/>
                                        </p:tgtEl>
                                      </p:cBhvr>
                                    </p:animEffect>
                                    <p:anim calcmode="lin" valueType="num">
                                      <p:cBhvr>
                                        <p:cTn id="84" dur="1000" fill="hold"/>
                                        <p:tgtEl>
                                          <p:spTgt spid="12"/>
                                        </p:tgtEl>
                                        <p:attrNameLst>
                                          <p:attrName>ppt_x</p:attrName>
                                        </p:attrNameLst>
                                      </p:cBhvr>
                                      <p:tavLst>
                                        <p:tav tm="0">
                                          <p:val>
                                            <p:strVal val="#ppt_x"/>
                                          </p:val>
                                        </p:tav>
                                        <p:tav tm="100000">
                                          <p:val>
                                            <p:strVal val="#ppt_x"/>
                                          </p:val>
                                        </p:tav>
                                      </p:tavLst>
                                    </p:anim>
                                    <p:anim calcmode="lin" valueType="num">
                                      <p:cBhvr>
                                        <p:cTn id="85" dur="1000" fill="hold"/>
                                        <p:tgtEl>
                                          <p:spTgt spid="1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additive="base">
                                        <p:cTn id="102" dur="500" fill="hold"/>
                                        <p:tgtEl>
                                          <p:spTgt spid="13"/>
                                        </p:tgtEl>
                                        <p:attrNameLst>
                                          <p:attrName>ppt_x</p:attrName>
                                        </p:attrNameLst>
                                      </p:cBhvr>
                                      <p:tavLst>
                                        <p:tav tm="0">
                                          <p:val>
                                            <p:strVal val="#ppt_x"/>
                                          </p:val>
                                        </p:tav>
                                        <p:tav tm="100000">
                                          <p:val>
                                            <p:strVal val="#ppt_x"/>
                                          </p:val>
                                        </p:tav>
                                      </p:tavLst>
                                    </p:anim>
                                    <p:anim calcmode="lin" valueType="num">
                                      <p:cBhvr additive="base">
                                        <p:cTn id="10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8" name="Rectangle 2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fr-FR"/>
          </a:p>
        </p:txBody>
      </p:sp>
      <p:sp>
        <p:nvSpPr>
          <p:cNvPr id="30" name="Rectangle 2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fr-FR"/>
          </a:p>
        </p:txBody>
      </p:sp>
      <p:sp>
        <p:nvSpPr>
          <p:cNvPr id="32" name="Rectangle 3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4" name="Rectangle 3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6" name="Rectangle 3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4" name="Image 3" descr="Une image contenant intérieur, table, fenêtre, pièce&#10;&#10;Description générée automatiquement">
            <a:extLst>
              <a:ext uri="{FF2B5EF4-FFF2-40B4-BE49-F238E27FC236}">
                <a16:creationId xmlns:a16="http://schemas.microsoft.com/office/drawing/2014/main" id="{8A88C269-D6B4-4FBC-8225-CC3C7731D652}"/>
              </a:ext>
            </a:extLst>
          </p:cNvPr>
          <p:cNvPicPr>
            <a:picLocks noChangeAspect="1"/>
          </p:cNvPicPr>
          <p:nvPr/>
        </p:nvPicPr>
        <p:blipFill rotWithShape="1">
          <a:blip r:embed="rId3"/>
          <a:srcRect t="8941" r="1422" b="4265"/>
          <a:stretch/>
        </p:blipFill>
        <p:spPr>
          <a:xfrm>
            <a:off x="0" y="-8390"/>
            <a:ext cx="12192000" cy="6845300"/>
          </a:xfrm>
          <a:prstGeom prst="rect">
            <a:avLst/>
          </a:prstGeom>
        </p:spPr>
      </p:pic>
      <p:sp>
        <p:nvSpPr>
          <p:cNvPr id="14" name="Rectangle 13">
            <a:extLst>
              <a:ext uri="{FF2B5EF4-FFF2-40B4-BE49-F238E27FC236}">
                <a16:creationId xmlns:a16="http://schemas.microsoft.com/office/drawing/2014/main" id="{015DE000-702E-49DA-81C8-D998FD84787F}"/>
              </a:ext>
            </a:extLst>
          </p:cNvPr>
          <p:cNvSpPr/>
          <p:nvPr/>
        </p:nvSpPr>
        <p:spPr>
          <a:xfrm>
            <a:off x="367291" y="440272"/>
            <a:ext cx="5299766" cy="60228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61BB650-62E5-495E-87B3-629F0CC8B716}"/>
              </a:ext>
            </a:extLst>
          </p:cNvPr>
          <p:cNvSpPr txBox="1"/>
          <p:nvPr/>
        </p:nvSpPr>
        <p:spPr>
          <a:xfrm>
            <a:off x="409399" y="1925134"/>
            <a:ext cx="5096089" cy="646331"/>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Les clients sont acteurs de leur projet.</a:t>
            </a:r>
          </a:p>
          <a:p>
            <a:r>
              <a:rPr lang="fr-FR" sz="1200" dirty="0">
                <a:latin typeface="Calibri" panose="020F0502020204030204" pitchFamily="34" charset="0"/>
                <a:cs typeface="Calibri" panose="020F0502020204030204" pitchFamily="34" charset="0"/>
              </a:rPr>
              <a:t>On peut par la 360° Réalité virtuelle, leur faire visiter leur futur intérieur avec précision comme s’ils y étaient ! </a:t>
            </a:r>
            <a:endParaRPr lang="fr-FR" sz="1600" dirty="0">
              <a:latin typeface="Calibri" panose="020F0502020204030204" pitchFamily="34" charset="0"/>
              <a:cs typeface="Calibri" panose="020F0502020204030204" pitchFamily="34" charset="0"/>
            </a:endParaRPr>
          </a:p>
        </p:txBody>
      </p:sp>
      <p:sp>
        <p:nvSpPr>
          <p:cNvPr id="3" name="Titre 2">
            <a:extLst>
              <a:ext uri="{FF2B5EF4-FFF2-40B4-BE49-F238E27FC236}">
                <a16:creationId xmlns:a16="http://schemas.microsoft.com/office/drawing/2014/main" id="{A7F5067F-B05A-4CB4-8FEF-12162F4FD7F8}"/>
              </a:ext>
            </a:extLst>
          </p:cNvPr>
          <p:cNvSpPr>
            <a:spLocks noGrp="1"/>
          </p:cNvSpPr>
          <p:nvPr>
            <p:ph type="title"/>
          </p:nvPr>
        </p:nvSpPr>
        <p:spPr>
          <a:xfrm>
            <a:off x="415447" y="727626"/>
            <a:ext cx="5299769" cy="1718225"/>
          </a:xfrm>
        </p:spPr>
        <p:txBody>
          <a:bodyPr vert="horz" lIns="91440" tIns="45720" rIns="91440" bIns="45720" rtlCol="0" anchor="ctr">
            <a:normAutofit/>
          </a:bodyPr>
          <a:lstStyle/>
          <a:p>
            <a:pPr algn="ctr" rtl="0">
              <a:lnSpc>
                <a:spcPct val="90000"/>
              </a:lnSpc>
            </a:pPr>
            <a:r>
              <a:rPr lang="fr-FR" b="1" dirty="0">
                <a:solidFill>
                  <a:schemeClr val="bg2">
                    <a:lumMod val="50000"/>
                  </a:schemeClr>
                </a:solidFill>
                <a:latin typeface="Avenir Next LT Pro Light" panose="020B0304020202020204" pitchFamily="34" charset="0"/>
              </a:rPr>
              <a:t>La 3D, option 360°</a:t>
            </a:r>
          </a:p>
        </p:txBody>
      </p:sp>
      <p:sp>
        <p:nvSpPr>
          <p:cNvPr id="13" name="Espace réservé du pied de page 3">
            <a:extLst>
              <a:ext uri="{FF2B5EF4-FFF2-40B4-BE49-F238E27FC236}">
                <a16:creationId xmlns:a16="http://schemas.microsoft.com/office/drawing/2014/main" id="{C3CC8F34-3083-44CF-9958-E24898EA7A0F}"/>
              </a:ext>
            </a:extLst>
          </p:cNvPr>
          <p:cNvSpPr txBox="1">
            <a:spLocks/>
          </p:cNvSpPr>
          <p:nvPr/>
        </p:nvSpPr>
        <p:spPr>
          <a:xfrm>
            <a:off x="0" y="1667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1" name="Espace réservé du pied de page 3">
            <a:extLst>
              <a:ext uri="{FF2B5EF4-FFF2-40B4-BE49-F238E27FC236}">
                <a16:creationId xmlns:a16="http://schemas.microsoft.com/office/drawing/2014/main" id="{661ADD3E-AA09-4405-9FC7-D33DF535BF1F}"/>
              </a:ext>
            </a:extLst>
          </p:cNvPr>
          <p:cNvSpPr>
            <a:spLocks noGrp="1"/>
          </p:cNvSpPr>
          <p:nvPr>
            <p:ph type="ftr" sz="quarter" idx="11"/>
          </p:nvPr>
        </p:nvSpPr>
        <p:spPr>
          <a:xfrm>
            <a:off x="0" y="6486525"/>
            <a:ext cx="12192000" cy="365125"/>
          </a:xfrm>
        </p:spPr>
        <p:txBody>
          <a:bodyPr/>
          <a:lstStyle/>
          <a:p>
            <a:pPr algn="ctr"/>
            <a:r>
              <a:rPr lang="fr-FR" sz="1200" dirty="0">
                <a:solidFill>
                  <a:srgbClr val="9C121A"/>
                </a:solidFill>
                <a:effectLst/>
                <a:latin typeface="Avenir Next LT Pro Light" panose="020B0304020202020204" pitchFamily="34" charset="0"/>
              </a:rPr>
              <a:t>Les Ateliers BOUILLON</a:t>
            </a:r>
            <a:r>
              <a:rPr lang="fr-FR" sz="1200" b="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 </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4">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5">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15" name="ZoneTexte 14">
            <a:extLst>
              <a:ext uri="{FF2B5EF4-FFF2-40B4-BE49-F238E27FC236}">
                <a16:creationId xmlns:a16="http://schemas.microsoft.com/office/drawing/2014/main" id="{CBB48CEF-46DD-4B9E-A37F-7D74D90F2972}"/>
              </a:ext>
            </a:extLst>
          </p:cNvPr>
          <p:cNvSpPr txBox="1"/>
          <p:nvPr/>
        </p:nvSpPr>
        <p:spPr>
          <a:xfrm>
            <a:off x="469129" y="2583907"/>
            <a:ext cx="5096089" cy="461665"/>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Nos Plans 3D d’intérieur pour l’habitat et pour les locaux professionnels sont réalisés </a:t>
            </a:r>
            <a:r>
              <a:rPr lang="fr-FR" sz="1200" b="1" dirty="0">
                <a:latin typeface="Calibri" panose="020F0502020204030204" pitchFamily="34" charset="0"/>
                <a:cs typeface="Calibri" panose="020F0502020204030204" pitchFamily="34" charset="0"/>
              </a:rPr>
              <a:t>« Meublé – Agencé – Décoré »</a:t>
            </a:r>
            <a:r>
              <a:rPr lang="fr-FR" sz="1200" dirty="0">
                <a:latin typeface="Calibri" panose="020F0502020204030204" pitchFamily="34" charset="0"/>
                <a:cs typeface="Calibri" panose="020F0502020204030204" pitchFamily="34" charset="0"/>
              </a:rPr>
              <a:t>  avec :</a:t>
            </a:r>
            <a:endParaRPr lang="fr-FR" sz="1600" dirty="0">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01B17C82-66B9-446F-B2A5-6C061EDFF10F}"/>
              </a:ext>
            </a:extLst>
          </p:cNvPr>
          <p:cNvSpPr txBox="1"/>
          <p:nvPr/>
        </p:nvSpPr>
        <p:spPr>
          <a:xfrm>
            <a:off x="409398" y="3107432"/>
            <a:ext cx="5096089" cy="1261884"/>
          </a:xfrm>
          <a:prstGeom prst="rect">
            <a:avLst/>
          </a:prstGeom>
          <a:noFill/>
        </p:spPr>
        <p:txBody>
          <a:bodyPr wrap="square" rtlCol="0">
            <a:spAutoFit/>
          </a:bodyPr>
          <a:lstStyle/>
          <a:p>
            <a:pPr marL="228600" indent="-228600">
              <a:buAutoNum type="arabicPeriod"/>
            </a:pPr>
            <a:endParaRPr lang="fr-FR" sz="1000" dirty="0">
              <a:latin typeface="Calibri" panose="020F0502020204030204" pitchFamily="34" charset="0"/>
              <a:cs typeface="Calibri" panose="020F0502020204030204" pitchFamily="34" charset="0"/>
            </a:endParaRPr>
          </a:p>
          <a:p>
            <a:pPr marL="228600" indent="-228600">
              <a:buAutoNum type="arabicPeriod"/>
            </a:pPr>
            <a:r>
              <a:rPr lang="fr-FR" sz="1000" dirty="0">
                <a:latin typeface="Calibri" panose="020F0502020204030204" pitchFamily="34" charset="0"/>
                <a:cs typeface="Calibri" panose="020F0502020204030204" pitchFamily="34" charset="0"/>
              </a:rPr>
              <a:t>Compris toutes modifications.</a:t>
            </a:r>
          </a:p>
          <a:p>
            <a:pPr marL="228600" indent="-228600">
              <a:buAutoNum type="arabicPeriod"/>
            </a:pPr>
            <a:r>
              <a:rPr lang="fr-FR" sz="1000" dirty="0">
                <a:latin typeface="Calibri" panose="020F0502020204030204" pitchFamily="34" charset="0"/>
                <a:cs typeface="Calibri" panose="020F0502020204030204" pitchFamily="34" charset="0"/>
              </a:rPr>
              <a:t>Nombre d’images souhaitées photos réalistes.</a:t>
            </a:r>
          </a:p>
          <a:p>
            <a:pPr marL="228600" indent="-228600">
              <a:buAutoNum type="arabicPeriod"/>
            </a:pPr>
            <a:r>
              <a:rPr lang="fr-FR" sz="1000" dirty="0">
                <a:latin typeface="Calibri" panose="020F0502020204030204" pitchFamily="34" charset="0"/>
                <a:cs typeface="Calibri" panose="020F0502020204030204" pitchFamily="34" charset="0"/>
              </a:rPr>
              <a:t>Fournitures Plan techniques pour Électricien Plombier,  Plaquiste, Peintre et Carreleur.</a:t>
            </a:r>
          </a:p>
          <a:p>
            <a:pPr marL="228600" indent="-228600">
              <a:buAutoNum type="arabicPeriod"/>
            </a:pPr>
            <a:r>
              <a:rPr lang="fr-FR" sz="1000" dirty="0">
                <a:latin typeface="Calibri" panose="020F0502020204030204" pitchFamily="34" charset="0"/>
                <a:cs typeface="Calibri" panose="020F0502020204030204" pitchFamily="34" charset="0"/>
              </a:rPr>
              <a:t>Option 360° Réalité virtuelle après les modifications et dernier projet validé (Pour les abonnés) </a:t>
            </a:r>
          </a:p>
          <a:p>
            <a:endParaRPr lang="fr-FR" sz="1600" dirty="0">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4853DEF0-AAE3-4CE7-A32A-174686505A6F}"/>
              </a:ext>
            </a:extLst>
          </p:cNvPr>
          <p:cNvSpPr txBox="1"/>
          <p:nvPr/>
        </p:nvSpPr>
        <p:spPr>
          <a:xfrm>
            <a:off x="490183" y="4467335"/>
            <a:ext cx="5096089" cy="1938992"/>
          </a:xfrm>
          <a:prstGeom prst="rect">
            <a:avLst/>
          </a:prstGeom>
          <a:noFill/>
        </p:spPr>
        <p:txBody>
          <a:bodyPr wrap="square" rtlCol="0">
            <a:spAutoFit/>
          </a:bodyPr>
          <a:lstStyle/>
          <a:p>
            <a:pPr algn="ctr"/>
            <a:br>
              <a:rPr lang="fr-FR" sz="1200" dirty="0">
                <a:latin typeface="Calibri" panose="020F0502020204030204" pitchFamily="34" charset="0"/>
                <a:cs typeface="Calibri" panose="020F0502020204030204" pitchFamily="34" charset="0"/>
              </a:rPr>
            </a:br>
            <a:r>
              <a:rPr lang="fr-FR" sz="1200" i="1" dirty="0">
                <a:latin typeface="Calibri" panose="020F0502020204030204" pitchFamily="34" charset="0"/>
                <a:cs typeface="Calibri" panose="020F0502020204030204" pitchFamily="34" charset="0"/>
              </a:rPr>
              <a:t>C’est simple, on va jusqu’au bout.</a:t>
            </a:r>
            <a:br>
              <a:rPr lang="fr-FR" sz="1200" i="1" dirty="0">
                <a:latin typeface="Calibri" panose="020F0502020204030204" pitchFamily="34" charset="0"/>
                <a:cs typeface="Calibri" panose="020F0502020204030204" pitchFamily="34" charset="0"/>
              </a:rPr>
            </a:br>
            <a:r>
              <a:rPr lang="fr-FR" sz="1200" i="1" dirty="0">
                <a:latin typeface="Calibri" panose="020F0502020204030204" pitchFamily="34" charset="0"/>
                <a:cs typeface="Calibri" panose="020F0502020204030204" pitchFamily="34" charset="0"/>
              </a:rPr>
              <a:t>Vous voulez gagnez du temps ?</a:t>
            </a:r>
            <a:br>
              <a:rPr lang="fr-FR" sz="1200" i="1" dirty="0">
                <a:latin typeface="Calibri" panose="020F0502020204030204" pitchFamily="34" charset="0"/>
                <a:cs typeface="Calibri" panose="020F0502020204030204" pitchFamily="34" charset="0"/>
              </a:rPr>
            </a:br>
            <a:r>
              <a:rPr lang="fr-FR" sz="1200" i="1" dirty="0">
                <a:latin typeface="Calibri" panose="020F0502020204030204" pitchFamily="34" charset="0"/>
                <a:cs typeface="Calibri" panose="020F0502020204030204" pitchFamily="34" charset="0"/>
              </a:rPr>
              <a:t>On valide la 1ère réalisation. On corrige et vous envoyez la 3D à vos clients. Pour les corrections, ils vous les communiquent par mails. Vous nous les transférez et nous réalisons les dernières modifications pour que vous puissiez livrer la version définitive dans les meilleurs délais. </a:t>
            </a:r>
          </a:p>
          <a:p>
            <a:endParaRPr lang="fr-FR" sz="1200" dirty="0">
              <a:latin typeface="Calibri" panose="020F0502020204030204" pitchFamily="34" charset="0"/>
              <a:cs typeface="Calibri" panose="020F0502020204030204" pitchFamily="34" charset="0"/>
            </a:endParaRPr>
          </a:p>
          <a:p>
            <a:pPr lvl="2"/>
            <a:r>
              <a:rPr lang="fr-FR" sz="800" dirty="0">
                <a:latin typeface="Calibri" panose="020F0502020204030204" pitchFamily="34" charset="0"/>
                <a:cs typeface="Calibri" panose="020F0502020204030204" pitchFamily="34" charset="0"/>
              </a:rPr>
              <a:t>Nombre d’images &amp; modifications illimitées sur Winner pour les Abonnés </a:t>
            </a:r>
          </a:p>
          <a:p>
            <a:endParaRPr lang="fr-FR" sz="1600" dirty="0">
              <a:latin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7AED40BF-CABD-D34A-B985-B0162F64203D}"/>
              </a:ext>
            </a:extLst>
          </p:cNvPr>
          <p:cNvSpPr>
            <a:spLocks noGrp="1"/>
          </p:cNvSpPr>
          <p:nvPr>
            <p:ph type="sldNum" sz="quarter" idx="12"/>
          </p:nvPr>
        </p:nvSpPr>
        <p:spPr/>
        <p:txBody>
          <a:bodyPr/>
          <a:lstStyle/>
          <a:p>
            <a:pPr rtl="0"/>
            <a:fld id="{34B7E4EF-A1BD-40F4-AB7B-04F084DD991D}" type="slidenum">
              <a:rPr lang="fr-FR" noProof="0" smtClean="0"/>
              <a:t>5</a:t>
            </a:fld>
            <a:endParaRPr lang="fr-FR" noProof="0" dirty="0"/>
          </a:p>
        </p:txBody>
      </p:sp>
    </p:spTree>
    <p:extLst>
      <p:ext uri="{BB962C8B-B14F-4D97-AF65-F5344CB8AC3E}">
        <p14:creationId xmlns:p14="http://schemas.microsoft.com/office/powerpoint/2010/main" val="36438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12" name="Image 11" descr="Une image contenant intérieur, table, fenêtre, pièce&#10;&#10;Description générée automatiquement">
            <a:extLst>
              <a:ext uri="{FF2B5EF4-FFF2-40B4-BE49-F238E27FC236}">
                <a16:creationId xmlns:a16="http://schemas.microsoft.com/office/drawing/2014/main" id="{88D8FCB5-D99B-4B52-A064-2DC419A6B4D1}"/>
              </a:ext>
            </a:extLst>
          </p:cNvPr>
          <p:cNvPicPr>
            <a:picLocks noChangeAspect="1"/>
          </p:cNvPicPr>
          <p:nvPr/>
        </p:nvPicPr>
        <p:blipFill rotWithShape="1">
          <a:blip r:embed="rId4">
            <a:alphaModFix/>
          </a:blip>
          <a:srcRect t="8235" b="6745"/>
          <a:stretch/>
        </p:blipFill>
        <p:spPr>
          <a:xfrm>
            <a:off x="236320" y="252046"/>
            <a:ext cx="11719360" cy="6353907"/>
          </a:xfrm>
          <a:prstGeom prst="rect">
            <a:avLst/>
          </a:prstGeom>
        </p:spPr>
      </p:pic>
      <p:sp>
        <p:nvSpPr>
          <p:cNvPr id="13" name="ZoneTexte 12">
            <a:extLst>
              <a:ext uri="{FF2B5EF4-FFF2-40B4-BE49-F238E27FC236}">
                <a16:creationId xmlns:a16="http://schemas.microsoft.com/office/drawing/2014/main" id="{13924EF5-46D7-4F49-AEDB-13861F1B4C7F}"/>
              </a:ext>
            </a:extLst>
          </p:cNvPr>
          <p:cNvSpPr txBox="1"/>
          <p:nvPr/>
        </p:nvSpPr>
        <p:spPr>
          <a:xfrm>
            <a:off x="1066797" y="5287878"/>
            <a:ext cx="10439403" cy="830997"/>
          </a:xfrm>
          <a:prstGeom prst="rect">
            <a:avLst/>
          </a:prstGeom>
          <a:solidFill>
            <a:schemeClr val="bg1"/>
          </a:solidFill>
          <a:ln w="12700">
            <a:solidFill>
              <a:schemeClr val="accent1"/>
            </a:solidFill>
          </a:ln>
        </p:spPr>
        <p:txBody>
          <a:bodyPr wrap="square" rtlCol="0">
            <a:spAutoFit/>
          </a:bodyPr>
          <a:lstStyle/>
          <a:p>
            <a:pPr algn="ctr"/>
            <a:r>
              <a:rPr lang="fr-FR" sz="1200" dirty="0">
                <a:latin typeface="Calibri" panose="020F0502020204030204" pitchFamily="34" charset="0"/>
                <a:cs typeface="Calibri" panose="020F0502020204030204" pitchFamily="34" charset="0"/>
              </a:rPr>
              <a:t>Voir pour choix décor sur  </a:t>
            </a:r>
            <a:r>
              <a:rPr lang="fr-FR" sz="12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www.pinterest.fr</a:t>
            </a: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Dans l’idéal, fournir les dimensions des meubles (Hauteur - Largeur - Profondeur)</a:t>
            </a:r>
          </a:p>
          <a:p>
            <a:pPr algn="ctr"/>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Merci d’envoyer vos demandes à :  Loïc DEJOIE </a:t>
            </a:r>
            <a:r>
              <a:rPr lang="fr-FR" sz="1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be-conception@ateliers-bouillon.fr</a:t>
            </a:r>
            <a:r>
              <a:rPr lang="fr-FR" sz="1200" dirty="0">
                <a:latin typeface="Calibri" panose="020F0502020204030204" pitchFamily="34" charset="0"/>
                <a:cs typeface="Calibri" panose="020F0502020204030204" pitchFamily="34" charset="0"/>
              </a:rPr>
              <a:t>  ou  </a:t>
            </a:r>
            <a:r>
              <a:rPr lang="fr-FR" sz="12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jm.bouillon@ateliers-bouillon.fr</a:t>
            </a:r>
            <a:endParaRPr lang="fr-FR" sz="1200" dirty="0">
              <a:latin typeface="Calibri" panose="020F0502020204030204" pitchFamily="34" charset="0"/>
              <a:cs typeface="Calibri" panose="020F0502020204030204" pitchFamily="34" charset="0"/>
            </a:endParaRPr>
          </a:p>
        </p:txBody>
      </p:sp>
      <p:sp>
        <p:nvSpPr>
          <p:cNvPr id="14" name="Titre 1">
            <a:extLst>
              <a:ext uri="{FF2B5EF4-FFF2-40B4-BE49-F238E27FC236}">
                <a16:creationId xmlns:a16="http://schemas.microsoft.com/office/drawing/2014/main" id="{2FE601F6-917F-4361-8074-9FA9FC97DC98}"/>
              </a:ext>
            </a:extLst>
          </p:cNvPr>
          <p:cNvSpPr>
            <a:spLocks noGrp="1"/>
          </p:cNvSpPr>
          <p:nvPr>
            <p:ph type="title"/>
          </p:nvPr>
        </p:nvSpPr>
        <p:spPr>
          <a:xfrm>
            <a:off x="1066799" y="856928"/>
            <a:ext cx="10429876" cy="657225"/>
          </a:xfrm>
          <a:solidFill>
            <a:schemeClr val="bg1"/>
          </a:solidFill>
          <a:ln w="12700">
            <a:solidFill>
              <a:schemeClr val="accent1"/>
            </a:solidFill>
          </a:ln>
        </p:spPr>
        <p:txBody>
          <a:bodyPr vert="horz" lIns="91440" tIns="45720" rIns="91440" bIns="45720" rtlCol="0" anchor="ctr">
            <a:normAutofit/>
          </a:bodyPr>
          <a:lstStyle/>
          <a:p>
            <a:pPr algn="ctr" rtl="0"/>
            <a:r>
              <a:rPr lang="fr-FR" sz="3200" b="1" dirty="0">
                <a:solidFill>
                  <a:schemeClr val="bg2">
                    <a:lumMod val="50000"/>
                  </a:schemeClr>
                </a:solidFill>
                <a:latin typeface="Avenir Next LT Pro Light" panose="020B0304020202020204" pitchFamily="34" charset="0"/>
              </a:rPr>
              <a:t>Les éléments à fournir</a:t>
            </a:r>
          </a:p>
        </p:txBody>
      </p:sp>
      <p:sp>
        <p:nvSpPr>
          <p:cNvPr id="20" name="ZoneTexte 19">
            <a:extLst>
              <a:ext uri="{FF2B5EF4-FFF2-40B4-BE49-F238E27FC236}">
                <a16:creationId xmlns:a16="http://schemas.microsoft.com/office/drawing/2014/main" id="{9FB1BE26-8DC0-4B9B-A989-22542808B38B}"/>
              </a:ext>
            </a:extLst>
          </p:cNvPr>
          <p:cNvSpPr txBox="1"/>
          <p:nvPr/>
        </p:nvSpPr>
        <p:spPr>
          <a:xfrm>
            <a:off x="4953001" y="2903607"/>
            <a:ext cx="6553199" cy="1862048"/>
          </a:xfrm>
          <a:prstGeom prst="rect">
            <a:avLst/>
          </a:prstGeom>
          <a:solidFill>
            <a:schemeClr val="bg1"/>
          </a:solidFill>
          <a:ln w="12700">
            <a:solidFill>
              <a:schemeClr val="accent1"/>
            </a:solidFill>
          </a:ln>
        </p:spPr>
        <p:txBody>
          <a:bodyPr wrap="square" rtlCol="0">
            <a:spAutoFit/>
          </a:bodyPr>
          <a:lstStyle/>
          <a:p>
            <a:r>
              <a:rPr lang="fr-FR" sz="1200" dirty="0">
                <a:latin typeface="Calibri" panose="020F0502020204030204" pitchFamily="34" charset="0"/>
                <a:ea typeface="Arial" charset="0"/>
                <a:cs typeface="Calibri" panose="020F0502020204030204" pitchFamily="34" charset="0"/>
              </a:rPr>
              <a:t>- Longueur &amp; largeur de la pièce + Hauteur sous plafond HSP suivant type de plafond (1)</a:t>
            </a:r>
          </a:p>
          <a:p>
            <a:r>
              <a:rPr lang="fr-FR" sz="1200" dirty="0">
                <a:latin typeface="Calibri" panose="020F0502020204030204" pitchFamily="34" charset="0"/>
                <a:ea typeface="Arial" charset="0"/>
                <a:cs typeface="Calibri" panose="020F0502020204030204" pitchFamily="34" charset="0"/>
              </a:rPr>
              <a:t>- Hauteur &amp; largeur (2) des menuiseries et positionnement le plus court + allège pour fenêtre </a:t>
            </a:r>
          </a:p>
          <a:p>
            <a:r>
              <a:rPr lang="fr-FR" sz="1200" dirty="0">
                <a:latin typeface="Calibri" panose="020F0502020204030204" pitchFamily="34" charset="0"/>
                <a:ea typeface="Arial" charset="0"/>
                <a:cs typeface="Calibri" panose="020F0502020204030204" pitchFamily="34" charset="0"/>
              </a:rPr>
              <a:t>- Sens ouvertures des portes </a:t>
            </a:r>
          </a:p>
          <a:p>
            <a:pPr marL="171450" indent="-171450">
              <a:buFontTx/>
              <a:buChar char="-"/>
            </a:pPr>
            <a:endParaRPr lang="fr-FR" sz="1200" dirty="0">
              <a:latin typeface="Calibri" panose="020F0502020204030204" pitchFamily="34" charset="0"/>
              <a:ea typeface="Arial" charset="0"/>
              <a:cs typeface="Calibri" panose="020F0502020204030204" pitchFamily="34" charset="0"/>
            </a:endParaRPr>
          </a:p>
          <a:p>
            <a:r>
              <a:rPr lang="fr-FR" sz="1100" b="1" dirty="0">
                <a:latin typeface="Calibri" panose="020F0502020204030204" pitchFamily="34" charset="0"/>
                <a:ea typeface="Arial" charset="0"/>
                <a:cs typeface="Calibri" panose="020F0502020204030204" pitchFamily="34" charset="0"/>
              </a:rPr>
              <a:t>1) Pour Hauteur sous plafond 3 Types de plafond courant :</a:t>
            </a:r>
          </a:p>
          <a:p>
            <a:r>
              <a:rPr lang="fr-FR" sz="1100" dirty="0">
                <a:latin typeface="Calibri" panose="020F0502020204030204" pitchFamily="34" charset="0"/>
                <a:ea typeface="Arial" charset="0"/>
                <a:cs typeface="Calibri" panose="020F0502020204030204" pitchFamily="34" charset="0"/>
              </a:rPr>
              <a:t>      a) Type BA13 ou plâtre : </a:t>
            </a:r>
            <a:r>
              <a:rPr lang="fr-FR" sz="1100" i="1" dirty="0">
                <a:solidFill>
                  <a:srgbClr val="9C121A"/>
                </a:solidFill>
                <a:latin typeface="Calibri" panose="020F0502020204030204" pitchFamily="34" charset="0"/>
                <a:ea typeface="Arial" charset="0"/>
                <a:cs typeface="Calibri" panose="020F0502020204030204" pitchFamily="34" charset="0"/>
              </a:rPr>
              <a:t>fournir Hauteur sol fini</a:t>
            </a:r>
            <a:r>
              <a:rPr lang="fr-FR" sz="1100" i="1" u="sng" dirty="0">
                <a:solidFill>
                  <a:srgbClr val="9C121A"/>
                </a:solidFill>
                <a:latin typeface="Calibri" panose="020F0502020204030204" pitchFamily="34" charset="0"/>
                <a:ea typeface="Arial" charset="0"/>
                <a:cs typeface="Calibri" panose="020F0502020204030204" pitchFamily="34" charset="0"/>
              </a:rPr>
              <a:t> </a:t>
            </a:r>
          </a:p>
          <a:p>
            <a:r>
              <a:rPr lang="fr-FR" sz="1100" dirty="0">
                <a:latin typeface="Calibri" panose="020F0502020204030204" pitchFamily="34" charset="0"/>
                <a:ea typeface="Arial" charset="0"/>
                <a:cs typeface="Calibri" panose="020F0502020204030204" pitchFamily="34" charset="0"/>
              </a:rPr>
              <a:t>      b) Type Poutre - Solive - Plancher : </a:t>
            </a:r>
            <a:r>
              <a:rPr lang="fr-FR" sz="1100" i="1" dirty="0">
                <a:solidFill>
                  <a:srgbClr val="9C121A"/>
                </a:solidFill>
                <a:latin typeface="Calibri" panose="020F0502020204030204" pitchFamily="34" charset="0"/>
                <a:ea typeface="Arial" charset="0"/>
                <a:cs typeface="Calibri" panose="020F0502020204030204" pitchFamily="34" charset="0"/>
              </a:rPr>
              <a:t>fournir les 3 Hauteurs + Largeur &amp; positionnement de la poutre</a:t>
            </a:r>
          </a:p>
          <a:p>
            <a:r>
              <a:rPr lang="fr-FR" sz="1100" dirty="0">
                <a:latin typeface="Calibri" panose="020F0502020204030204" pitchFamily="34" charset="0"/>
                <a:ea typeface="Arial" charset="0"/>
                <a:cs typeface="Calibri" panose="020F0502020204030204" pitchFamily="34" charset="0"/>
              </a:rPr>
              <a:t>      c)  Type sous pente : </a:t>
            </a:r>
            <a:r>
              <a:rPr lang="fr-FR" sz="1100" i="1" dirty="0">
                <a:solidFill>
                  <a:srgbClr val="9C121A"/>
                </a:solidFill>
                <a:latin typeface="Calibri" panose="020F0502020204030204" pitchFamily="34" charset="0"/>
                <a:ea typeface="Arial" charset="0"/>
                <a:cs typeface="Calibri" panose="020F0502020204030204" pitchFamily="34" charset="0"/>
              </a:rPr>
              <a:t>fournir une coupe </a:t>
            </a:r>
          </a:p>
          <a:p>
            <a:r>
              <a:rPr lang="fr-FR" sz="1100" b="1" dirty="0">
                <a:latin typeface="Calibri" panose="020F0502020204030204" pitchFamily="34" charset="0"/>
                <a:ea typeface="Arial" charset="0"/>
                <a:cs typeface="Calibri" panose="020F0502020204030204" pitchFamily="34" charset="0"/>
              </a:rPr>
              <a:t>2) Pour Hauteur &amp; Largeur des menuiseries : </a:t>
            </a:r>
            <a:r>
              <a:rPr lang="fr-FR" sz="1100" i="1" dirty="0">
                <a:solidFill>
                  <a:srgbClr val="9C121A"/>
                </a:solidFill>
                <a:latin typeface="Calibri" panose="020F0502020204030204" pitchFamily="34" charset="0"/>
                <a:ea typeface="Arial" charset="0"/>
                <a:cs typeface="Calibri" panose="020F0502020204030204" pitchFamily="34" charset="0"/>
              </a:rPr>
              <a:t>fournir</a:t>
            </a:r>
            <a:r>
              <a:rPr lang="fr-FR" sz="1100" dirty="0">
                <a:solidFill>
                  <a:srgbClr val="9C121A"/>
                </a:solidFill>
                <a:latin typeface="Calibri" panose="020F0502020204030204" pitchFamily="34" charset="0"/>
                <a:ea typeface="Arial" charset="0"/>
                <a:cs typeface="Calibri" panose="020F0502020204030204" pitchFamily="34" charset="0"/>
              </a:rPr>
              <a:t> </a:t>
            </a:r>
            <a:r>
              <a:rPr lang="fr-FR" sz="1100" i="1" dirty="0">
                <a:solidFill>
                  <a:srgbClr val="9C121A"/>
                </a:solidFill>
                <a:latin typeface="Calibri" panose="020F0502020204030204" pitchFamily="34" charset="0"/>
                <a:ea typeface="Arial" charset="0"/>
                <a:cs typeface="Calibri" panose="020F0502020204030204" pitchFamily="34" charset="0"/>
              </a:rPr>
              <a:t>Hauteur &amp; largeur totale compris couvre-joint</a:t>
            </a:r>
          </a:p>
          <a:p>
            <a:endParaRPr lang="fr-FR" sz="1200" dirty="0">
              <a:latin typeface="Avenir Next LT Pro Light" panose="020B0304020202020204" pitchFamily="34" charset="0"/>
              <a:ea typeface="Arial" charset="0"/>
              <a:cs typeface="Arial" charset="0"/>
            </a:endParaRPr>
          </a:p>
        </p:txBody>
      </p:sp>
      <p:sp>
        <p:nvSpPr>
          <p:cNvPr id="26" name="Rectangle 25">
            <a:extLst>
              <a:ext uri="{FF2B5EF4-FFF2-40B4-BE49-F238E27FC236}">
                <a16:creationId xmlns:a16="http://schemas.microsoft.com/office/drawing/2014/main" id="{258D30AA-FD83-4EBE-96D8-5904E4A9BD1C}"/>
              </a:ext>
            </a:extLst>
          </p:cNvPr>
          <p:cNvSpPr/>
          <p:nvPr/>
        </p:nvSpPr>
        <p:spPr>
          <a:xfrm>
            <a:off x="4943477" y="1801620"/>
            <a:ext cx="6553198" cy="1022022"/>
          </a:xfrm>
          <a:prstGeom prst="rect">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01652F78-D83D-49FD-BF4D-44614960A17A}"/>
              </a:ext>
            </a:extLst>
          </p:cNvPr>
          <p:cNvSpPr/>
          <p:nvPr/>
        </p:nvSpPr>
        <p:spPr>
          <a:xfrm>
            <a:off x="1066797" y="1808935"/>
            <a:ext cx="2876551" cy="1022022"/>
          </a:xfrm>
          <a:prstGeom prst="rect">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82187713-DF00-4173-A77D-B8183EAF29AF}"/>
              </a:ext>
            </a:extLst>
          </p:cNvPr>
          <p:cNvSpPr txBox="1"/>
          <p:nvPr/>
        </p:nvSpPr>
        <p:spPr>
          <a:xfrm>
            <a:off x="1404936" y="1876850"/>
            <a:ext cx="2200275" cy="954107"/>
          </a:xfrm>
          <a:prstGeom prst="rect">
            <a:avLst/>
          </a:prstGeom>
          <a:noFill/>
        </p:spPr>
        <p:txBody>
          <a:bodyPr wrap="square" rtlCol="0">
            <a:spAutoFit/>
          </a:bodyPr>
          <a:lstStyle/>
          <a:p>
            <a:pPr algn="ctr"/>
            <a:r>
              <a:rPr lang="fr-FR" sz="1600" b="1" dirty="0">
                <a:solidFill>
                  <a:schemeClr val="bg1"/>
                </a:solidFill>
                <a:latin typeface="Avenir Next LT Pro Light" panose="020B0304020202020204" pitchFamily="34" charset="0"/>
              </a:rPr>
              <a:t>Plan de votre projet</a:t>
            </a:r>
          </a:p>
          <a:p>
            <a:pPr algn="ctr"/>
            <a:endParaRPr lang="fr-FR" sz="1400" b="1" dirty="0">
              <a:solidFill>
                <a:schemeClr val="bg1"/>
              </a:solidFill>
              <a:latin typeface="Avenir Next LT Pro Light" panose="020B0304020202020204" pitchFamily="34" charset="0"/>
            </a:endParaRPr>
          </a:p>
          <a:p>
            <a:pPr algn="ctr"/>
            <a:r>
              <a:rPr lang="fr-FR" sz="1400" b="1" dirty="0">
                <a:solidFill>
                  <a:schemeClr val="bg1"/>
                </a:solidFill>
                <a:latin typeface="Avenir Next LT Pro Light" panose="020B0304020202020204" pitchFamily="34" charset="0"/>
              </a:rPr>
              <a:t> </a:t>
            </a:r>
            <a:r>
              <a:rPr lang="fr-FR" sz="1200" b="1" dirty="0">
                <a:solidFill>
                  <a:schemeClr val="bg1"/>
                </a:solidFill>
                <a:latin typeface="Avenir Next LT Pro Light" panose="020B0304020202020204" pitchFamily="34" charset="0"/>
              </a:rPr>
              <a:t>Architectes, constructeurs,   promoteurs, ou autres…</a:t>
            </a:r>
          </a:p>
        </p:txBody>
      </p:sp>
      <p:sp>
        <p:nvSpPr>
          <p:cNvPr id="24" name="ZoneTexte 23">
            <a:extLst>
              <a:ext uri="{FF2B5EF4-FFF2-40B4-BE49-F238E27FC236}">
                <a16:creationId xmlns:a16="http://schemas.microsoft.com/office/drawing/2014/main" id="{57CFA209-6E4C-42CA-A238-D3D456EAAE87}"/>
              </a:ext>
            </a:extLst>
          </p:cNvPr>
          <p:cNvSpPr txBox="1"/>
          <p:nvPr/>
        </p:nvSpPr>
        <p:spPr>
          <a:xfrm>
            <a:off x="5114923" y="2073607"/>
            <a:ext cx="6553199" cy="754053"/>
          </a:xfrm>
          <a:prstGeom prst="rect">
            <a:avLst/>
          </a:prstGeom>
          <a:noFill/>
        </p:spPr>
        <p:txBody>
          <a:bodyPr wrap="square" rtlCol="0">
            <a:spAutoFit/>
          </a:bodyPr>
          <a:lstStyle/>
          <a:p>
            <a:pPr algn="ctr"/>
            <a:r>
              <a:rPr lang="fr-FR" sz="1600" b="1" dirty="0">
                <a:solidFill>
                  <a:schemeClr val="bg1"/>
                </a:solidFill>
                <a:latin typeface="Avenir Next LT Pro Light" panose="020B0304020202020204" pitchFamily="34" charset="0"/>
              </a:rPr>
              <a:t>1 Relevé de côtes</a:t>
            </a:r>
          </a:p>
          <a:p>
            <a:pPr algn="ctr"/>
            <a:endParaRPr lang="fr-FR" sz="1600" b="1" dirty="0">
              <a:solidFill>
                <a:schemeClr val="bg1"/>
              </a:solidFill>
              <a:latin typeface="Avenir Next LT Pro Light" panose="020B0304020202020204" pitchFamily="34" charset="0"/>
            </a:endParaRPr>
          </a:p>
          <a:p>
            <a:pPr algn="ctr"/>
            <a:r>
              <a:rPr lang="fr-FR" sz="1100" b="1" dirty="0">
                <a:solidFill>
                  <a:schemeClr val="bg1"/>
                </a:solidFill>
                <a:latin typeface="Avenir Next LT Pro Light" panose="020B0304020202020204" pitchFamily="34" charset="0"/>
              </a:rPr>
              <a:t>a) Par vous Voir détail ci-dessous  -    b) Par notre service Relevé Scan</a:t>
            </a:r>
          </a:p>
        </p:txBody>
      </p:sp>
      <p:sp>
        <p:nvSpPr>
          <p:cNvPr id="11" name="Espace réservé du pied de page 3">
            <a:extLst>
              <a:ext uri="{FF2B5EF4-FFF2-40B4-BE49-F238E27FC236}">
                <a16:creationId xmlns:a16="http://schemas.microsoft.com/office/drawing/2014/main" id="{D779EB66-132C-43FD-A7AB-EB08E74F15B8}"/>
              </a:ext>
            </a:extLst>
          </p:cNvPr>
          <p:cNvSpPr txBox="1">
            <a:spLocks/>
          </p:cNvSpPr>
          <p:nvPr/>
        </p:nvSpPr>
        <p:spPr>
          <a:xfrm>
            <a:off x="0" y="313993"/>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9E3D0BA5-EEFB-1946-A7A0-277F736CC414}"/>
              </a:ext>
            </a:extLst>
          </p:cNvPr>
          <p:cNvSpPr>
            <a:spLocks noGrp="1"/>
          </p:cNvSpPr>
          <p:nvPr>
            <p:ph type="sldNum" sz="quarter" idx="12"/>
          </p:nvPr>
        </p:nvSpPr>
        <p:spPr/>
        <p:txBody>
          <a:bodyPr/>
          <a:lstStyle/>
          <a:p>
            <a:pPr rtl="0"/>
            <a:fld id="{34B7E4EF-A1BD-40F4-AB7B-04F084DD991D}" type="slidenum">
              <a:rPr lang="fr-FR" noProof="0" smtClean="0"/>
              <a:t>6</a:t>
            </a:fld>
            <a:endParaRPr lang="fr-FR" noProof="0" dirty="0"/>
          </a:p>
        </p:txBody>
      </p:sp>
    </p:spTree>
    <p:extLst>
      <p:ext uri="{BB962C8B-B14F-4D97-AF65-F5344CB8AC3E}">
        <p14:creationId xmlns:p14="http://schemas.microsoft.com/office/powerpoint/2010/main" val="382352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6" grpId="0" animBg="1"/>
      <p:bldP spid="3" grpId="0" animBg="1"/>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sp>
        <p:nvSpPr>
          <p:cNvPr id="26" name="Rectangle 25">
            <a:extLst>
              <a:ext uri="{FF2B5EF4-FFF2-40B4-BE49-F238E27FC236}">
                <a16:creationId xmlns:a16="http://schemas.microsoft.com/office/drawing/2014/main" id="{79AEED4A-6E65-4066-B4EC-EB6B754DAB61}"/>
              </a:ext>
            </a:extLst>
          </p:cNvPr>
          <p:cNvSpPr/>
          <p:nvPr/>
        </p:nvSpPr>
        <p:spPr>
          <a:xfrm>
            <a:off x="1162049" y="1357206"/>
            <a:ext cx="9848851" cy="777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intérieur, table, fenêtre, pièce&#10;&#10;Description générée automatiquement">
            <a:extLst>
              <a:ext uri="{FF2B5EF4-FFF2-40B4-BE49-F238E27FC236}">
                <a16:creationId xmlns:a16="http://schemas.microsoft.com/office/drawing/2014/main" id="{E99A7D08-3BCB-4B24-BE67-2B7762FA8D35}"/>
              </a:ext>
            </a:extLst>
          </p:cNvPr>
          <p:cNvPicPr>
            <a:picLocks noChangeAspect="1"/>
          </p:cNvPicPr>
          <p:nvPr/>
        </p:nvPicPr>
        <p:blipFill rotWithShape="1">
          <a:blip r:embed="rId4">
            <a:alphaModFix/>
          </a:blip>
          <a:srcRect t="8235" b="6745"/>
          <a:stretch/>
        </p:blipFill>
        <p:spPr>
          <a:xfrm>
            <a:off x="245747" y="261473"/>
            <a:ext cx="11719360" cy="6353907"/>
          </a:xfrm>
          <a:prstGeom prst="rect">
            <a:avLst/>
          </a:prstGeom>
        </p:spPr>
      </p:pic>
      <p:sp>
        <p:nvSpPr>
          <p:cNvPr id="29" name="ZoneTexte 28">
            <a:extLst>
              <a:ext uri="{FF2B5EF4-FFF2-40B4-BE49-F238E27FC236}">
                <a16:creationId xmlns:a16="http://schemas.microsoft.com/office/drawing/2014/main" id="{5A822D7E-3176-4137-A33C-3F53D14FBC29}"/>
              </a:ext>
            </a:extLst>
          </p:cNvPr>
          <p:cNvSpPr txBox="1"/>
          <p:nvPr/>
        </p:nvSpPr>
        <p:spPr>
          <a:xfrm>
            <a:off x="1162049" y="2920537"/>
            <a:ext cx="10429875" cy="1538883"/>
          </a:xfrm>
          <a:prstGeom prst="rect">
            <a:avLst/>
          </a:prstGeom>
          <a:solidFill>
            <a:schemeClr val="bg1"/>
          </a:solidFill>
          <a:ln w="12700">
            <a:solidFill>
              <a:schemeClr val="accent1"/>
            </a:solidFill>
          </a:ln>
        </p:spPr>
        <p:txBody>
          <a:bodyPr wrap="square" rtlCol="0">
            <a:spAutoFit/>
          </a:bodyPr>
          <a:lstStyle/>
          <a:p>
            <a:pPr algn="ctr"/>
            <a:br>
              <a:rPr lang="fr-FR" sz="1200" dirty="0">
                <a:solidFill>
                  <a:srgbClr val="404040"/>
                </a:solidFill>
                <a:latin typeface="Avenir Next LT Pro Light" panose="020B0304020202020204" pitchFamily="34" charset="0"/>
              </a:rPr>
            </a:br>
            <a:br>
              <a:rPr lang="fr-FR" sz="1400" dirty="0">
                <a:solidFill>
                  <a:srgbClr val="404040"/>
                </a:solidFill>
                <a:latin typeface="Calibri" panose="020F0502020204030204" pitchFamily="34" charset="0"/>
                <a:cs typeface="Calibri" panose="020F0502020204030204" pitchFamily="34" charset="0"/>
              </a:rPr>
            </a:br>
            <a:endParaRPr lang="fr-FR" sz="1400" dirty="0">
              <a:solidFill>
                <a:srgbClr val="404040"/>
              </a:solidFill>
              <a:latin typeface="Calibri" panose="020F0502020204030204" pitchFamily="34" charset="0"/>
              <a:cs typeface="Calibri" panose="020F0502020204030204" pitchFamily="34" charset="0"/>
            </a:endParaRPr>
          </a:p>
          <a:p>
            <a:pPr algn="ctr"/>
            <a:r>
              <a:rPr lang="fr-FR" sz="1400" dirty="0">
                <a:solidFill>
                  <a:srgbClr val="9C121A"/>
                </a:solidFill>
                <a:latin typeface="Calibri" panose="020F0502020204030204" pitchFamily="34" charset="0"/>
                <a:cs typeface="Calibri" panose="020F0502020204030204" pitchFamily="34" charset="0"/>
              </a:rPr>
              <a:t>Sur Winner</a:t>
            </a:r>
          </a:p>
          <a:p>
            <a:pPr algn="ctr"/>
            <a:endParaRPr lang="fr-FR" sz="1400" dirty="0">
              <a:solidFill>
                <a:srgbClr val="9C121A"/>
              </a:solidFill>
              <a:latin typeface="Calibri" panose="020F0502020204030204" pitchFamily="34" charset="0"/>
              <a:cs typeface="Calibri" panose="020F0502020204030204" pitchFamily="34" charset="0"/>
            </a:endParaRPr>
          </a:p>
          <a:p>
            <a:pPr algn="ctr"/>
            <a:r>
              <a:rPr lang="fr-FR" sz="1400" dirty="0">
                <a:solidFill>
                  <a:srgbClr val="404040"/>
                </a:solidFill>
                <a:latin typeface="Calibri" panose="020F0502020204030204" pitchFamily="34" charset="0"/>
                <a:cs typeface="Calibri" panose="020F0502020204030204" pitchFamily="34" charset="0"/>
              </a:rPr>
              <a:t>Un devis vous sera proposé à chaque demande</a:t>
            </a:r>
            <a:br>
              <a:rPr lang="fr-FR" sz="1400" dirty="0">
                <a:solidFill>
                  <a:srgbClr val="404040"/>
                </a:solidFill>
                <a:latin typeface="Calibri" panose="020F0502020204030204" pitchFamily="34" charset="0"/>
                <a:cs typeface="Calibri" panose="020F0502020204030204" pitchFamily="34" charset="0"/>
              </a:rPr>
            </a:br>
            <a:endParaRPr lang="fr-FR" sz="1200" dirty="0">
              <a:solidFill>
                <a:srgbClr val="404040"/>
              </a:solidFill>
              <a:latin typeface="Calibri" panose="020F0502020204030204" pitchFamily="34" charset="0"/>
              <a:cs typeface="Calibri" panose="020F0502020204030204" pitchFamily="34" charset="0"/>
            </a:endParaRP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Conditions 1 – Service de base</a:t>
            </a:r>
          </a:p>
        </p:txBody>
      </p:sp>
      <p:sp>
        <p:nvSpPr>
          <p:cNvPr id="7" name="Espace réservé du pied de page 3">
            <a:extLst>
              <a:ext uri="{FF2B5EF4-FFF2-40B4-BE49-F238E27FC236}">
                <a16:creationId xmlns:a16="http://schemas.microsoft.com/office/drawing/2014/main" id="{EA443930-9763-48D7-9EA5-0BC9435C5B9A}"/>
              </a:ext>
            </a:extLst>
          </p:cNvPr>
          <p:cNvSpPr txBox="1">
            <a:spLocks/>
          </p:cNvSpPr>
          <p:nvPr/>
        </p:nvSpPr>
        <p:spPr>
          <a:xfrm>
            <a:off x="0" y="293655"/>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8" name="ZoneTexte 7">
            <a:extLst>
              <a:ext uri="{FF2B5EF4-FFF2-40B4-BE49-F238E27FC236}">
                <a16:creationId xmlns:a16="http://schemas.microsoft.com/office/drawing/2014/main" id="{B9C311C4-CF36-453E-8767-B6E32591CD83}"/>
              </a:ext>
            </a:extLst>
          </p:cNvPr>
          <p:cNvSpPr txBox="1"/>
          <p:nvPr/>
        </p:nvSpPr>
        <p:spPr>
          <a:xfrm>
            <a:off x="1191589" y="2973704"/>
            <a:ext cx="10082153" cy="307777"/>
          </a:xfrm>
          <a:prstGeom prst="rect">
            <a:avLst/>
          </a:prstGeom>
          <a:solidFill>
            <a:schemeClr val="bg1"/>
          </a:solidFill>
          <a:ln w="12700">
            <a:noFill/>
          </a:ln>
        </p:spPr>
        <p:txBody>
          <a:bodyPr wrap="square" rtlCol="0">
            <a:spAutoFit/>
          </a:bodyPr>
          <a:lstStyle/>
          <a:p>
            <a:pPr algn="ctr"/>
            <a:r>
              <a:rPr lang="fr-FR" sz="1400" dirty="0">
                <a:solidFill>
                  <a:srgbClr val="404040"/>
                </a:solidFill>
                <a:latin typeface="Calibri" panose="020F0502020204030204" pitchFamily="34" charset="0"/>
                <a:cs typeface="Calibri" panose="020F0502020204030204" pitchFamily="34" charset="0"/>
              </a:rPr>
              <a:t>Plan 3D Cuisine fermée ou ouverte avec Devis – Gratuit</a:t>
            </a:r>
            <a:endParaRPr lang="fr-FR" sz="1200" dirty="0">
              <a:solidFill>
                <a:srgbClr val="404040"/>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D37B792A-5B3A-4969-921F-8D70F6888C8B}"/>
              </a:ext>
            </a:extLst>
          </p:cNvPr>
          <p:cNvSpPr txBox="1"/>
          <p:nvPr/>
        </p:nvSpPr>
        <p:spPr>
          <a:xfrm>
            <a:off x="1280210" y="3281481"/>
            <a:ext cx="10216466" cy="307777"/>
          </a:xfrm>
          <a:prstGeom prst="rect">
            <a:avLst/>
          </a:prstGeom>
          <a:solidFill>
            <a:schemeClr val="bg1"/>
          </a:solidFill>
          <a:ln w="12700">
            <a:noFill/>
          </a:ln>
        </p:spPr>
        <p:txBody>
          <a:bodyPr wrap="square" rtlCol="0">
            <a:spAutoFit/>
          </a:bodyPr>
          <a:lstStyle/>
          <a:p>
            <a:pPr algn="ctr"/>
            <a:r>
              <a:rPr lang="fr-FR" sz="1400" dirty="0">
                <a:solidFill>
                  <a:srgbClr val="404040"/>
                </a:solidFill>
                <a:latin typeface="Calibri" panose="020F0502020204030204" pitchFamily="34" charset="0"/>
                <a:cs typeface="Calibri" panose="020F0502020204030204" pitchFamily="34" charset="0"/>
              </a:rPr>
              <a:t>Plan 3D Complet du T1 au T5 suivant condition Remise Pro 20%</a:t>
            </a:r>
          </a:p>
        </p:txBody>
      </p:sp>
      <p:sp>
        <p:nvSpPr>
          <p:cNvPr id="2" name="Espace réservé du numéro de diapositive 1">
            <a:extLst>
              <a:ext uri="{FF2B5EF4-FFF2-40B4-BE49-F238E27FC236}">
                <a16:creationId xmlns:a16="http://schemas.microsoft.com/office/drawing/2014/main" id="{CED260FF-71D0-7A40-9D26-4894AC7A5F45}"/>
              </a:ext>
            </a:extLst>
          </p:cNvPr>
          <p:cNvSpPr>
            <a:spLocks noGrp="1"/>
          </p:cNvSpPr>
          <p:nvPr>
            <p:ph type="sldNum" sz="quarter" idx="12"/>
          </p:nvPr>
        </p:nvSpPr>
        <p:spPr/>
        <p:txBody>
          <a:bodyPr/>
          <a:lstStyle/>
          <a:p>
            <a:pPr rtl="0"/>
            <a:fld id="{34B7E4EF-A1BD-40F4-AB7B-04F084DD991D}" type="slidenum">
              <a:rPr lang="fr-FR" noProof="0" smtClean="0"/>
              <a:t>7</a:t>
            </a:fld>
            <a:endParaRPr lang="fr-FR" noProof="0" dirty="0"/>
          </a:p>
        </p:txBody>
      </p:sp>
    </p:spTree>
    <p:extLst>
      <p:ext uri="{BB962C8B-B14F-4D97-AF65-F5344CB8AC3E}">
        <p14:creationId xmlns:p14="http://schemas.microsoft.com/office/powerpoint/2010/main" val="391775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15" name="Image 14" descr="Une image contenant intérieur, table, fenêtre, pièce&#10;&#10;Description générée automatiquement">
            <a:extLst>
              <a:ext uri="{FF2B5EF4-FFF2-40B4-BE49-F238E27FC236}">
                <a16:creationId xmlns:a16="http://schemas.microsoft.com/office/drawing/2014/main" id="{FEBE0594-DF1D-4E0F-B7E7-1CF5CF594592}"/>
              </a:ext>
            </a:extLst>
          </p:cNvPr>
          <p:cNvPicPr>
            <a:picLocks noChangeAspect="1"/>
          </p:cNvPicPr>
          <p:nvPr/>
        </p:nvPicPr>
        <p:blipFill rotWithShape="1">
          <a:blip r:embed="rId4">
            <a:alphaModFix/>
          </a:blip>
          <a:srcRect t="8235" b="6745"/>
          <a:stretch/>
        </p:blipFill>
        <p:spPr>
          <a:xfrm>
            <a:off x="236320" y="252046"/>
            <a:ext cx="11719360" cy="6353907"/>
          </a:xfrm>
          <a:prstGeom prst="rect">
            <a:avLst/>
          </a:prstGeom>
        </p:spPr>
      </p:pic>
      <p:sp>
        <p:nvSpPr>
          <p:cNvPr id="16" name="ZoneTexte 15">
            <a:extLst>
              <a:ext uri="{FF2B5EF4-FFF2-40B4-BE49-F238E27FC236}">
                <a16:creationId xmlns:a16="http://schemas.microsoft.com/office/drawing/2014/main" id="{F3CBB803-E0FE-4512-91F3-5FB86780C0AF}"/>
              </a:ext>
            </a:extLst>
          </p:cNvPr>
          <p:cNvSpPr txBox="1"/>
          <p:nvPr/>
        </p:nvSpPr>
        <p:spPr>
          <a:xfrm>
            <a:off x="1131749" y="2953898"/>
            <a:ext cx="10429875" cy="2708434"/>
          </a:xfrm>
          <a:prstGeom prst="rect">
            <a:avLst/>
          </a:prstGeom>
          <a:solidFill>
            <a:schemeClr val="bg1"/>
          </a:solidFill>
          <a:ln w="12700">
            <a:solidFill>
              <a:schemeClr val="accent1"/>
            </a:solidFill>
          </a:ln>
        </p:spPr>
        <p:txBody>
          <a:bodyPr wrap="square" rtlCol="0">
            <a:spAutoFit/>
          </a:bodyPr>
          <a:lstStyle/>
          <a:p>
            <a:pPr algn="ctr"/>
            <a:br>
              <a:rPr lang="fr-FR" sz="1200" dirty="0">
                <a:solidFill>
                  <a:srgbClr val="404040"/>
                </a:solidFill>
                <a:latin typeface="Avenir Next LT Pro Light" panose="020B0304020202020204" pitchFamily="34" charset="0"/>
              </a:rPr>
            </a:br>
            <a:r>
              <a:rPr lang="fr-FR" sz="1400" dirty="0">
                <a:solidFill>
                  <a:srgbClr val="404040"/>
                </a:solidFill>
                <a:latin typeface="Calibri" panose="020F0502020204030204" pitchFamily="34" charset="0"/>
                <a:cs typeface="Calibri" panose="020F0502020204030204" pitchFamily="34" charset="0"/>
              </a:rPr>
              <a:t>Plan 3D Cuisine fermée ou ouverte avec Devis – Gratuit</a:t>
            </a:r>
            <a:endParaRPr lang="fr-FR" sz="1400" dirty="0"/>
          </a:p>
          <a:p>
            <a:pPr algn="ctr"/>
            <a:r>
              <a:rPr lang="fr-FR" sz="1400" dirty="0">
                <a:solidFill>
                  <a:srgbClr val="404040"/>
                </a:solidFill>
                <a:latin typeface="Calibri" panose="020F0502020204030204" pitchFamily="34" charset="0"/>
                <a:cs typeface="Calibri" panose="020F0502020204030204" pitchFamily="34" charset="0"/>
              </a:rPr>
              <a:t>Plan 3D Complet du T1 au T5 suivant condition Remise Pro 40%</a:t>
            </a:r>
          </a:p>
          <a:p>
            <a:pPr algn="ctr"/>
            <a:r>
              <a:rPr lang="fr-FR" sz="1400" dirty="0">
                <a:solidFill>
                  <a:srgbClr val="9C121A"/>
                </a:solidFill>
                <a:latin typeface="Calibri" panose="020F0502020204030204" pitchFamily="34" charset="0"/>
                <a:cs typeface="Calibri" panose="020F0502020204030204" pitchFamily="34" charset="0"/>
              </a:rPr>
              <a:t>Sur Winner</a:t>
            </a:r>
          </a:p>
          <a:p>
            <a:pPr algn="ctr"/>
            <a:endParaRPr lang="fr-FR" sz="1400" dirty="0">
              <a:solidFill>
                <a:srgbClr val="404040"/>
              </a:solidFill>
              <a:latin typeface="Calibri" panose="020F0502020204030204" pitchFamily="34" charset="0"/>
              <a:cs typeface="Calibri" panose="020F0502020204030204" pitchFamily="34" charset="0"/>
            </a:endParaRPr>
          </a:p>
          <a:p>
            <a:pPr algn="ctr"/>
            <a:endParaRPr lang="fr-FR" sz="1400" dirty="0">
              <a:solidFill>
                <a:srgbClr val="404040"/>
              </a:solidFill>
              <a:latin typeface="Calibri" panose="020F0502020204030204" pitchFamily="34" charset="0"/>
              <a:cs typeface="Calibri" panose="020F0502020204030204" pitchFamily="34" charset="0"/>
            </a:endParaRPr>
          </a:p>
          <a:p>
            <a:pPr marL="171450" indent="-171450">
              <a:buFontTx/>
              <a:buChar char="-"/>
            </a:pPr>
            <a:r>
              <a:rPr lang="fr-FR" sz="1200" dirty="0">
                <a:solidFill>
                  <a:srgbClr val="404040"/>
                </a:solidFill>
                <a:latin typeface="Calibri" panose="020F0502020204030204" pitchFamily="34" charset="0"/>
                <a:cs typeface="Calibri" panose="020F0502020204030204" pitchFamily="34" charset="0"/>
              </a:rPr>
              <a:t>Dossier traité en priorité</a:t>
            </a:r>
          </a:p>
          <a:p>
            <a:pPr marL="171450" indent="-171450">
              <a:buFontTx/>
              <a:buChar char="-"/>
            </a:pPr>
            <a:r>
              <a:rPr lang="fr-FR" sz="1200" dirty="0">
                <a:solidFill>
                  <a:srgbClr val="404040"/>
                </a:solidFill>
                <a:latin typeface="Calibri" panose="020F0502020204030204" pitchFamily="34" charset="0"/>
                <a:cs typeface="Calibri" panose="020F0502020204030204" pitchFamily="34" charset="0"/>
              </a:rPr>
              <a:t>Condition Remise Pro 40% sur projet 3D sur logiciel Winner </a:t>
            </a:r>
          </a:p>
          <a:p>
            <a:pPr marL="171450" indent="-171450">
              <a:buFontTx/>
              <a:buChar char="-"/>
            </a:pPr>
            <a:r>
              <a:rPr lang="fr-FR" sz="1200" dirty="0">
                <a:solidFill>
                  <a:srgbClr val="404040"/>
                </a:solidFill>
                <a:latin typeface="Calibri" panose="020F0502020204030204" pitchFamily="34" charset="0"/>
                <a:cs typeface="Calibri" panose="020F0502020204030204" pitchFamily="34" charset="0"/>
              </a:rPr>
              <a:t>Visite virtuelle 360° sur projet 3D sur logiciel Winner sur dernière option validée</a:t>
            </a:r>
          </a:p>
          <a:p>
            <a:endParaRPr lang="fr-FR" sz="1200" dirty="0">
              <a:solidFill>
                <a:srgbClr val="404040"/>
              </a:solidFill>
              <a:latin typeface="Calibri" panose="020F0502020204030204" pitchFamily="34" charset="0"/>
              <a:cs typeface="Calibri" panose="020F0502020204030204" pitchFamily="34" charset="0"/>
            </a:endParaRPr>
          </a:p>
          <a:p>
            <a:pPr algn="ctr"/>
            <a:br>
              <a:rPr lang="fr-FR" sz="1400" dirty="0">
                <a:solidFill>
                  <a:srgbClr val="404040"/>
                </a:solidFill>
                <a:latin typeface="Calibri" panose="020F0502020204030204" pitchFamily="34" charset="0"/>
                <a:cs typeface="Calibri" panose="020F0502020204030204" pitchFamily="34" charset="0"/>
              </a:rPr>
            </a:br>
            <a:r>
              <a:rPr lang="fr-FR" sz="1400" dirty="0">
                <a:solidFill>
                  <a:srgbClr val="404040"/>
                </a:solidFill>
                <a:latin typeface="Calibri" panose="020F0502020204030204" pitchFamily="34" charset="0"/>
                <a:cs typeface="Calibri" panose="020F0502020204030204" pitchFamily="34" charset="0"/>
              </a:rPr>
              <a:t>Un devis vous sera proposé à chaque demande</a:t>
            </a:r>
            <a:br>
              <a:rPr lang="fr-FR" sz="1400" dirty="0">
                <a:solidFill>
                  <a:srgbClr val="404040"/>
                </a:solidFill>
                <a:latin typeface="Avenir Next LT Pro Light" panose="020B0304020202020204" pitchFamily="34" charset="0"/>
              </a:rPr>
            </a:br>
            <a:endParaRPr lang="fr-FR" sz="1200" dirty="0">
              <a:solidFill>
                <a:srgbClr val="404040"/>
              </a:solidFill>
              <a:latin typeface="Avenir Next LT Pro Light" panose="020B0304020202020204" pitchFamily="34" charset="0"/>
            </a:endParaRPr>
          </a:p>
        </p:txBody>
      </p:sp>
      <p:sp>
        <p:nvSpPr>
          <p:cNvPr id="20" name="Flèche : chevron 19">
            <a:extLst>
              <a:ext uri="{FF2B5EF4-FFF2-40B4-BE49-F238E27FC236}">
                <a16:creationId xmlns:a16="http://schemas.microsoft.com/office/drawing/2014/main" id="{51078662-6B84-4BD8-B8FC-CCE1A86B831C}"/>
              </a:ext>
            </a:extLst>
          </p:cNvPr>
          <p:cNvSpPr/>
          <p:nvPr/>
        </p:nvSpPr>
        <p:spPr>
          <a:xfrm>
            <a:off x="8056319" y="1869408"/>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ZoneTexte 21">
            <a:extLst>
              <a:ext uri="{FF2B5EF4-FFF2-40B4-BE49-F238E27FC236}">
                <a16:creationId xmlns:a16="http://schemas.microsoft.com/office/drawing/2014/main" id="{29040DDD-60CB-43EF-9264-C6354273C493}"/>
              </a:ext>
            </a:extLst>
          </p:cNvPr>
          <p:cNvSpPr txBox="1"/>
          <p:nvPr/>
        </p:nvSpPr>
        <p:spPr>
          <a:xfrm>
            <a:off x="8220076" y="1936411"/>
            <a:ext cx="2028824" cy="523220"/>
          </a:xfrm>
          <a:prstGeom prst="rect">
            <a:avLst/>
          </a:prstGeom>
          <a:noFill/>
        </p:spPr>
        <p:txBody>
          <a:bodyPr wrap="square" rtlCol="0">
            <a:spAutoFit/>
          </a:bodyPr>
          <a:lstStyle/>
          <a:p>
            <a:pPr algn="ctr"/>
            <a:r>
              <a:rPr lang="fr-FR" sz="1200" b="1" dirty="0">
                <a:solidFill>
                  <a:schemeClr val="bg1"/>
                </a:solidFill>
                <a:latin typeface="Avenir Next LT Pro Light" panose="020B0304020202020204" pitchFamily="34" charset="0"/>
                <a:cs typeface="Arial" charset="0"/>
              </a:rPr>
              <a:t>c) 11 à 15 Collaborateurs</a:t>
            </a:r>
            <a:r>
              <a:rPr lang="fr-FR" sz="1400" b="1" dirty="0">
                <a:solidFill>
                  <a:schemeClr val="bg1"/>
                </a:solidFill>
                <a:latin typeface="Avenir Next LT Pro Light" panose="020B0304020202020204" pitchFamily="34" charset="0"/>
                <a:cs typeface="Arial" charset="0"/>
              </a:rPr>
              <a:t> </a:t>
            </a:r>
            <a:br>
              <a:rPr lang="fr-FR" sz="1400" b="1" dirty="0">
                <a:solidFill>
                  <a:schemeClr val="bg1"/>
                </a:solidFill>
                <a:latin typeface="Avenir Next LT Pro Light" panose="020B0304020202020204" pitchFamily="34" charset="0"/>
                <a:cs typeface="Arial" charset="0"/>
              </a:rPr>
            </a:br>
            <a:r>
              <a:rPr lang="fr-FR" sz="1400" b="1" dirty="0">
                <a:solidFill>
                  <a:schemeClr val="bg1"/>
                </a:solidFill>
                <a:latin typeface="Avenir Next LT Pro Light" panose="020B0304020202020204" pitchFamily="34" charset="0"/>
                <a:cs typeface="Arial" charset="0"/>
              </a:rPr>
              <a:t>99€ HT/Mois</a:t>
            </a:r>
            <a:r>
              <a:rPr lang="fr-FR" sz="1400" dirty="0">
                <a:solidFill>
                  <a:schemeClr val="bg1"/>
                </a:solidFill>
                <a:latin typeface="Avenir Next LT Pro Light" panose="020B0304020202020204" pitchFamily="34" charset="0"/>
                <a:cs typeface="Arial" charset="0"/>
              </a:rPr>
              <a:t> </a:t>
            </a:r>
            <a:endParaRPr lang="fr-FR" sz="1400" dirty="0">
              <a:ea typeface="Arial" charset="0"/>
              <a:cs typeface="Arial" charset="0"/>
            </a:endParaRPr>
          </a:p>
        </p:txBody>
      </p:sp>
      <p:sp>
        <p:nvSpPr>
          <p:cNvPr id="11" name="Flèche : chevron 10">
            <a:extLst>
              <a:ext uri="{FF2B5EF4-FFF2-40B4-BE49-F238E27FC236}">
                <a16:creationId xmlns:a16="http://schemas.microsoft.com/office/drawing/2014/main" id="{BE883B74-456F-4CDF-AB1A-C282C1076953}"/>
              </a:ext>
            </a:extLst>
          </p:cNvPr>
          <p:cNvSpPr/>
          <p:nvPr/>
        </p:nvSpPr>
        <p:spPr>
          <a:xfrm>
            <a:off x="5393583" y="1876423"/>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ZoneTexte 20">
            <a:extLst>
              <a:ext uri="{FF2B5EF4-FFF2-40B4-BE49-F238E27FC236}">
                <a16:creationId xmlns:a16="http://schemas.microsoft.com/office/drawing/2014/main" id="{D2FA1632-146B-410D-A73F-DE1EB1945D5C}"/>
              </a:ext>
            </a:extLst>
          </p:cNvPr>
          <p:cNvSpPr txBox="1"/>
          <p:nvPr/>
        </p:nvSpPr>
        <p:spPr>
          <a:xfrm>
            <a:off x="5612765" y="1917877"/>
            <a:ext cx="1933574" cy="523220"/>
          </a:xfrm>
          <a:prstGeom prst="rect">
            <a:avLst/>
          </a:prstGeom>
          <a:noFill/>
        </p:spPr>
        <p:txBody>
          <a:bodyPr wrap="square" rtlCol="0">
            <a:spAutoFit/>
          </a:bodyPr>
          <a:lstStyle/>
          <a:p>
            <a:pPr algn="ctr"/>
            <a:r>
              <a:rPr lang="fr-FR" sz="1200" b="1" dirty="0">
                <a:solidFill>
                  <a:schemeClr val="bg1"/>
                </a:solidFill>
                <a:latin typeface="Avenir Next LT Pro Light" panose="020B0304020202020204" pitchFamily="34" charset="0"/>
                <a:cs typeface="Arial" charset="0"/>
              </a:rPr>
              <a:t>b) 6 à 10 Collaborateurs</a:t>
            </a:r>
            <a:r>
              <a:rPr lang="fr-FR" sz="1400" b="1" dirty="0">
                <a:solidFill>
                  <a:schemeClr val="bg1"/>
                </a:solidFill>
                <a:latin typeface="Avenir Next LT Pro Light" panose="020B0304020202020204" pitchFamily="34" charset="0"/>
                <a:cs typeface="Arial" charset="0"/>
              </a:rPr>
              <a:t> </a:t>
            </a:r>
            <a:br>
              <a:rPr lang="fr-FR" sz="1400" b="1" dirty="0">
                <a:solidFill>
                  <a:schemeClr val="bg1"/>
                </a:solidFill>
                <a:latin typeface="Avenir Next LT Pro Light" panose="020B0304020202020204" pitchFamily="34" charset="0"/>
                <a:cs typeface="Arial" charset="0"/>
              </a:rPr>
            </a:br>
            <a:r>
              <a:rPr lang="fr-FR" sz="1400" b="1" dirty="0">
                <a:solidFill>
                  <a:schemeClr val="bg1"/>
                </a:solidFill>
                <a:latin typeface="Avenir Next LT Pro Light" panose="020B0304020202020204" pitchFamily="34" charset="0"/>
                <a:cs typeface="Arial" charset="0"/>
              </a:rPr>
              <a:t>79€ HT/Mois</a:t>
            </a:r>
            <a:r>
              <a:rPr lang="fr-FR" sz="1400" dirty="0">
                <a:solidFill>
                  <a:schemeClr val="bg1"/>
                </a:solidFill>
                <a:latin typeface="Avenir Next LT Pro Light" panose="020B0304020202020204" pitchFamily="34" charset="0"/>
                <a:cs typeface="Arial" charset="0"/>
              </a:rPr>
              <a:t> </a:t>
            </a:r>
            <a:endParaRPr lang="fr-FR" sz="1400" dirty="0">
              <a:ea typeface="Arial" charset="0"/>
              <a:cs typeface="Arial" charset="0"/>
            </a:endParaRPr>
          </a:p>
        </p:txBody>
      </p:sp>
      <p:sp>
        <p:nvSpPr>
          <p:cNvPr id="19" name="Flèche : chevron 18">
            <a:extLst>
              <a:ext uri="{FF2B5EF4-FFF2-40B4-BE49-F238E27FC236}">
                <a16:creationId xmlns:a16="http://schemas.microsoft.com/office/drawing/2014/main" id="{5D8F47E0-11AF-44D3-BD0F-AE03CB5403EE}"/>
              </a:ext>
            </a:extLst>
          </p:cNvPr>
          <p:cNvSpPr/>
          <p:nvPr/>
        </p:nvSpPr>
        <p:spPr>
          <a:xfrm>
            <a:off x="2811890" y="1876423"/>
            <a:ext cx="2286000" cy="657225"/>
          </a:xfrm>
          <a:prstGeom prst="chevron">
            <a:avLst/>
          </a:prstGeom>
          <a:solidFill>
            <a:srgbClr val="9C12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a16="http://schemas.microsoft.com/office/drawing/2014/main" id="{42D219AA-F9EE-4C0A-88AE-CFEB1D71DAC7}"/>
              </a:ext>
            </a:extLst>
          </p:cNvPr>
          <p:cNvSpPr txBox="1"/>
          <p:nvPr/>
        </p:nvSpPr>
        <p:spPr>
          <a:xfrm>
            <a:off x="3023132" y="1948654"/>
            <a:ext cx="1952544" cy="492443"/>
          </a:xfrm>
          <a:prstGeom prst="rect">
            <a:avLst/>
          </a:prstGeom>
          <a:noFill/>
        </p:spPr>
        <p:txBody>
          <a:bodyPr wrap="square" rtlCol="0">
            <a:spAutoFit/>
          </a:bodyPr>
          <a:lstStyle/>
          <a:p>
            <a:pPr algn="ctr"/>
            <a:r>
              <a:rPr lang="fr-FR" sz="1200" b="1" dirty="0">
                <a:solidFill>
                  <a:schemeClr val="bg1"/>
                </a:solidFill>
                <a:latin typeface="Avenir Next LT Pro Light" panose="020B0304020202020204" pitchFamily="34" charset="0"/>
                <a:cs typeface="Arial" charset="0"/>
              </a:rPr>
              <a:t>a) 1 à 5 Collaborateurs </a:t>
            </a:r>
            <a:br>
              <a:rPr lang="fr-FR" sz="1400" b="1" dirty="0">
                <a:solidFill>
                  <a:schemeClr val="bg1"/>
                </a:solidFill>
                <a:latin typeface="Avenir Next LT Pro Light" panose="020B0304020202020204" pitchFamily="34" charset="0"/>
                <a:cs typeface="Arial" charset="0"/>
              </a:rPr>
            </a:br>
            <a:r>
              <a:rPr lang="fr-FR" sz="1400" b="1" dirty="0">
                <a:solidFill>
                  <a:schemeClr val="bg1"/>
                </a:solidFill>
                <a:latin typeface="Avenir Next LT Pro Light" panose="020B0304020202020204" pitchFamily="34" charset="0"/>
                <a:cs typeface="Arial" charset="0"/>
              </a:rPr>
              <a:t>49€ HT/Mois</a:t>
            </a:r>
            <a:r>
              <a:rPr lang="fr-FR" sz="1400" dirty="0">
                <a:solidFill>
                  <a:schemeClr val="bg1"/>
                </a:solidFill>
                <a:latin typeface="Avenir Next LT Pro Light" panose="020B0304020202020204" pitchFamily="34" charset="0"/>
                <a:cs typeface="Arial" charset="0"/>
              </a:rPr>
              <a:t> </a:t>
            </a:r>
            <a:endParaRPr lang="fr-FR" sz="1400" dirty="0">
              <a:ea typeface="Arial" charset="0"/>
              <a:cs typeface="Arial" charset="0"/>
            </a:endParaRPr>
          </a:p>
        </p:txBody>
      </p:sp>
      <p:sp>
        <p:nvSpPr>
          <p:cNvPr id="28" name="Titre 1">
            <a:extLst>
              <a:ext uri="{FF2B5EF4-FFF2-40B4-BE49-F238E27FC236}">
                <a16:creationId xmlns:a16="http://schemas.microsoft.com/office/drawing/2014/main" id="{FF318C40-8625-4E5A-B2AF-1AA05211204A}"/>
              </a:ext>
            </a:extLst>
          </p:cNvPr>
          <p:cNvSpPr txBox="1">
            <a:spLocks/>
          </p:cNvSpPr>
          <p:nvPr/>
        </p:nvSpPr>
        <p:spPr>
          <a:xfrm>
            <a:off x="1066799" y="856928"/>
            <a:ext cx="10429876" cy="657225"/>
          </a:xfrm>
          <a:prstGeom prst="rect">
            <a:avLst/>
          </a:prstGeom>
          <a:solidFill>
            <a:schemeClr val="bg1"/>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Conditions 2 – Service abonnement</a:t>
            </a:r>
          </a:p>
        </p:txBody>
      </p:sp>
      <p:sp>
        <p:nvSpPr>
          <p:cNvPr id="17" name="Espace réservé du pied de page 3">
            <a:extLst>
              <a:ext uri="{FF2B5EF4-FFF2-40B4-BE49-F238E27FC236}">
                <a16:creationId xmlns:a16="http://schemas.microsoft.com/office/drawing/2014/main" id="{36507918-856F-4F55-AA45-B0B7B4F144F8}"/>
              </a:ext>
            </a:extLst>
          </p:cNvPr>
          <p:cNvSpPr txBox="1">
            <a:spLocks/>
          </p:cNvSpPr>
          <p:nvPr/>
        </p:nvSpPr>
        <p:spPr>
          <a:xfrm>
            <a:off x="0" y="297589"/>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2" name="Espace réservé du numéro de diapositive 1">
            <a:extLst>
              <a:ext uri="{FF2B5EF4-FFF2-40B4-BE49-F238E27FC236}">
                <a16:creationId xmlns:a16="http://schemas.microsoft.com/office/drawing/2014/main" id="{53C869AC-A846-E743-AF07-CD39CF7B8160}"/>
              </a:ext>
            </a:extLst>
          </p:cNvPr>
          <p:cNvSpPr>
            <a:spLocks noGrp="1"/>
          </p:cNvSpPr>
          <p:nvPr>
            <p:ph type="sldNum" sz="quarter" idx="12"/>
          </p:nvPr>
        </p:nvSpPr>
        <p:spPr/>
        <p:txBody>
          <a:bodyPr/>
          <a:lstStyle/>
          <a:p>
            <a:pPr rtl="0"/>
            <a:fld id="{34B7E4EF-A1BD-40F4-AB7B-04F084DD991D}" type="slidenum">
              <a:rPr lang="fr-FR" noProof="0" smtClean="0"/>
              <a:t>8</a:t>
            </a:fld>
            <a:endParaRPr lang="fr-FR" noProof="0" dirty="0"/>
          </a:p>
        </p:txBody>
      </p:sp>
    </p:spTree>
    <p:extLst>
      <p:ext uri="{BB962C8B-B14F-4D97-AF65-F5344CB8AC3E}">
        <p14:creationId xmlns:p14="http://schemas.microsoft.com/office/powerpoint/2010/main" val="33424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p:bldP spid="11" grpId="0" animBg="1"/>
      <p:bldP spid="21" grpId="0"/>
      <p:bldP spid="1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3">
            <a:extLst>
              <a:ext uri="{FF2B5EF4-FFF2-40B4-BE49-F238E27FC236}">
                <a16:creationId xmlns:a16="http://schemas.microsoft.com/office/drawing/2014/main" id="{F23FAABF-D559-49B3-8EB9-501FD2985032}"/>
              </a:ext>
            </a:extLst>
          </p:cNvPr>
          <p:cNvSpPr>
            <a:spLocks noGrp="1"/>
          </p:cNvSpPr>
          <p:nvPr>
            <p:ph type="ftr" sz="quarter" idx="11"/>
          </p:nvPr>
        </p:nvSpPr>
        <p:spPr>
          <a:xfrm>
            <a:off x="0" y="6486525"/>
            <a:ext cx="12192000" cy="365125"/>
          </a:xfrm>
        </p:spPr>
        <p:txBody>
          <a:bodyPr/>
          <a:lstStyle/>
          <a:p>
            <a:pPr algn="ctr"/>
            <a:r>
              <a:rPr lang="fr-FR" sz="1200" b="1" dirty="0">
                <a:solidFill>
                  <a:srgbClr val="9C121A"/>
                </a:solidFill>
                <a:effectLst/>
                <a:latin typeface="Avenir Next LT Pro Light" panose="020B0304020202020204" pitchFamily="34" charset="0"/>
              </a:rPr>
              <a:t>Les Ateliers BOUILLON</a:t>
            </a:r>
            <a:r>
              <a:rPr lang="fr-FR" sz="1200" dirty="0">
                <a:solidFill>
                  <a:srgbClr val="9C121A"/>
                </a:solidFill>
                <a:effectLst/>
                <a:latin typeface="Avenir Next LT Pro Light" panose="020B0304020202020204" pitchFamily="34" charset="0"/>
              </a:rPr>
              <a:t>  </a:t>
            </a:r>
            <a:r>
              <a:rPr lang="fr-FR" sz="1200" dirty="0">
                <a:solidFill>
                  <a:schemeClr val="tx1"/>
                </a:solidFill>
                <a:effectLst/>
                <a:latin typeface="Avenir Next LT Pro Light" panose="020B0304020202020204" pitchFamily="34" charset="0"/>
              </a:rPr>
              <a:t>-</a:t>
            </a:r>
            <a:r>
              <a:rPr lang="fr-FR" sz="1200" dirty="0">
                <a:solidFill>
                  <a:srgbClr val="9C121A"/>
                </a:solidFill>
                <a:effectLst/>
                <a:latin typeface="Avenir Next LT Pro Light" panose="020B0304020202020204" pitchFamily="34" charset="0"/>
              </a:rPr>
              <a:t>  </a:t>
            </a:r>
            <a:r>
              <a:rPr lang="en-US" sz="1200" b="0" dirty="0">
                <a:solidFill>
                  <a:schemeClr val="tx1"/>
                </a:solidFill>
                <a:effectLst/>
                <a:latin typeface="Avenir Next LT Pro Light" panose="020B0304020202020204" pitchFamily="34" charset="0"/>
              </a:rPr>
              <a:t>58 Boulevard Charles de Gaulle 64140 LONS  -  05 59 72 24 28  -  </a:t>
            </a:r>
            <a:r>
              <a:rPr lang="en-US" sz="1200" b="0" dirty="0">
                <a:solidFill>
                  <a:schemeClr val="tx1"/>
                </a:solidFill>
                <a:effectLst/>
                <a:latin typeface="Avenir Next LT Pro Light" panose="020B0304020202020204" pitchFamily="34" charset="0"/>
                <a:hlinkClick r:id="rId2">
                  <a:extLst>
                    <a:ext uri="{A12FA001-AC4F-418D-AE19-62706E023703}">
                      <ahyp:hlinkClr xmlns:ahyp="http://schemas.microsoft.com/office/drawing/2018/hyperlinkcolor" val="tx"/>
                    </a:ext>
                  </a:extLst>
                </a:hlinkClick>
              </a:rPr>
              <a:t>be-conception@ateliers-bouillon.fr</a:t>
            </a:r>
            <a:r>
              <a:rPr lang="en-US" sz="1200" b="0" dirty="0">
                <a:solidFill>
                  <a:schemeClr val="tx1"/>
                </a:solidFill>
                <a:effectLst/>
                <a:latin typeface="Avenir Next LT Pro Light" panose="020B0304020202020204" pitchFamily="34" charset="0"/>
              </a:rPr>
              <a:t>  -  </a:t>
            </a:r>
            <a:r>
              <a:rPr lang="en-US" sz="1200" b="0" dirty="0">
                <a:solidFill>
                  <a:schemeClr val="tx1"/>
                </a:solidFill>
                <a:effectLst/>
                <a:latin typeface="Avenir Next LT Pro Light" panose="020B0304020202020204" pitchFamily="34" charset="0"/>
                <a:hlinkClick r:id="rId3">
                  <a:extLst>
                    <a:ext uri="{A12FA001-AC4F-418D-AE19-62706E023703}">
                      <ahyp:hlinkClr xmlns:ahyp="http://schemas.microsoft.com/office/drawing/2018/hyperlinkcolor" val="tx"/>
                    </a:ext>
                  </a:extLst>
                </a:hlinkClick>
              </a:rPr>
              <a:t>www.ateliers-bouillon.fr</a:t>
            </a:r>
            <a:r>
              <a:rPr lang="en-US" sz="1200" b="0" dirty="0">
                <a:solidFill>
                  <a:schemeClr val="tx1"/>
                </a:solidFill>
                <a:effectLst/>
                <a:latin typeface="Avenir Next LT Pro Light" panose="020B0304020202020204" pitchFamily="34" charset="0"/>
              </a:rPr>
              <a:t> </a:t>
            </a:r>
          </a:p>
        </p:txBody>
      </p:sp>
      <p:pic>
        <p:nvPicPr>
          <p:cNvPr id="7" name="Image 6" descr="Une image contenant intérieur, table, fenêtre, pièce&#10;&#10;Description générée automatiquement">
            <a:extLst>
              <a:ext uri="{FF2B5EF4-FFF2-40B4-BE49-F238E27FC236}">
                <a16:creationId xmlns:a16="http://schemas.microsoft.com/office/drawing/2014/main" id="{AE1E67A6-F093-4541-AE40-895ABED29564}"/>
              </a:ext>
            </a:extLst>
          </p:cNvPr>
          <p:cNvPicPr>
            <a:picLocks noChangeAspect="1"/>
          </p:cNvPicPr>
          <p:nvPr/>
        </p:nvPicPr>
        <p:blipFill rotWithShape="1">
          <a:blip r:embed="rId4">
            <a:alphaModFix/>
          </a:blip>
          <a:srcRect t="8235" b="6745"/>
          <a:stretch/>
        </p:blipFill>
        <p:spPr>
          <a:xfrm>
            <a:off x="236320" y="223047"/>
            <a:ext cx="11719360" cy="6353907"/>
          </a:xfrm>
          <a:prstGeom prst="rect">
            <a:avLst/>
          </a:prstGeom>
        </p:spPr>
      </p:pic>
      <p:sp>
        <p:nvSpPr>
          <p:cNvPr id="28" name="Titre 1">
            <a:extLst>
              <a:ext uri="{FF2B5EF4-FFF2-40B4-BE49-F238E27FC236}">
                <a16:creationId xmlns:a16="http://schemas.microsoft.com/office/drawing/2014/main" id="{FF318C40-8625-4E5A-B2AF-1AA05211204A}"/>
              </a:ext>
            </a:extLst>
          </p:cNvPr>
          <p:cNvSpPr txBox="1">
            <a:spLocks/>
          </p:cNvSpPr>
          <p:nvPr/>
        </p:nvSpPr>
        <p:spPr>
          <a:xfrm>
            <a:off x="914400" y="856928"/>
            <a:ext cx="10656436" cy="657225"/>
          </a:xfrm>
          <a:prstGeom prst="rect">
            <a:avLst/>
          </a:prstGeom>
          <a:solidFill>
            <a:schemeClr val="bg1"/>
          </a:solidFill>
          <a:ln w="127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fr-FR" sz="3200" b="1" dirty="0">
                <a:solidFill>
                  <a:schemeClr val="bg2">
                    <a:lumMod val="50000"/>
                  </a:schemeClr>
                </a:solidFill>
                <a:latin typeface="Avenir Next LT Pro Light" panose="020B0304020202020204" pitchFamily="34" charset="0"/>
              </a:rPr>
              <a:t>Tarif Plan 3D sur Winner</a:t>
            </a:r>
          </a:p>
        </p:txBody>
      </p:sp>
      <p:graphicFrame>
        <p:nvGraphicFramePr>
          <p:cNvPr id="3" name="Tableau 3">
            <a:extLst>
              <a:ext uri="{FF2B5EF4-FFF2-40B4-BE49-F238E27FC236}">
                <a16:creationId xmlns:a16="http://schemas.microsoft.com/office/drawing/2014/main" id="{62F548E8-ED6E-4B1E-A1A6-A73F61D21519}"/>
              </a:ext>
            </a:extLst>
          </p:cNvPr>
          <p:cNvGraphicFramePr>
            <a:graphicFrameLocks noGrp="1"/>
          </p:cNvGraphicFramePr>
          <p:nvPr>
            <p:extLst>
              <p:ext uri="{D42A27DB-BD31-4B8C-83A1-F6EECF244321}">
                <p14:modId xmlns:p14="http://schemas.microsoft.com/office/powerpoint/2010/main" val="495355084"/>
              </p:ext>
            </p:extLst>
          </p:nvPr>
        </p:nvGraphicFramePr>
        <p:xfrm>
          <a:off x="918127" y="1678562"/>
          <a:ext cx="10662786" cy="3022600"/>
        </p:xfrm>
        <a:graphic>
          <a:graphicData uri="http://schemas.openxmlformats.org/drawingml/2006/table">
            <a:tbl>
              <a:tblPr firstRow="1" bandRow="1">
                <a:tableStyleId>{5C22544A-7EE6-4342-B048-85BDC9FD1C3A}</a:tableStyleId>
              </a:tblPr>
              <a:tblGrid>
                <a:gridCol w="5497303">
                  <a:extLst>
                    <a:ext uri="{9D8B030D-6E8A-4147-A177-3AD203B41FA5}">
                      <a16:colId xmlns:a16="http://schemas.microsoft.com/office/drawing/2014/main" val="998935461"/>
                    </a:ext>
                  </a:extLst>
                </a:gridCol>
                <a:gridCol w="1536192">
                  <a:extLst>
                    <a:ext uri="{9D8B030D-6E8A-4147-A177-3AD203B41FA5}">
                      <a16:colId xmlns:a16="http://schemas.microsoft.com/office/drawing/2014/main" val="65474709"/>
                    </a:ext>
                  </a:extLst>
                </a:gridCol>
                <a:gridCol w="1894637">
                  <a:extLst>
                    <a:ext uri="{9D8B030D-6E8A-4147-A177-3AD203B41FA5}">
                      <a16:colId xmlns:a16="http://schemas.microsoft.com/office/drawing/2014/main" val="880233657"/>
                    </a:ext>
                  </a:extLst>
                </a:gridCol>
                <a:gridCol w="1734654">
                  <a:extLst>
                    <a:ext uri="{9D8B030D-6E8A-4147-A177-3AD203B41FA5}">
                      <a16:colId xmlns:a16="http://schemas.microsoft.com/office/drawing/2014/main" val="2892466218"/>
                    </a:ext>
                  </a:extLst>
                </a:gridCol>
              </a:tblGrid>
              <a:tr h="370840">
                <a:tc>
                  <a:txBody>
                    <a:bodyPr/>
                    <a:lstStyle/>
                    <a:p>
                      <a:pPr algn="ctr"/>
                      <a:r>
                        <a:rPr lang="fr-FR" sz="1200" b="1" dirty="0">
                          <a:latin typeface="Avenir Next LT Pro Light" panose="020B0304020202020204" pitchFamily="34" charset="0"/>
                        </a:rPr>
                        <a:t>Forfait</a:t>
                      </a:r>
                    </a:p>
                  </a:txBody>
                  <a:tcPr>
                    <a:solidFill>
                      <a:srgbClr val="9C121A"/>
                    </a:solidFill>
                  </a:tcPr>
                </a:tc>
                <a:tc>
                  <a:txBody>
                    <a:bodyPr/>
                    <a:lstStyle/>
                    <a:p>
                      <a:pPr algn="ctr"/>
                      <a:r>
                        <a:rPr lang="fr-FR" sz="1200" b="1" dirty="0">
                          <a:latin typeface="Avenir Next LT Pro Light" panose="020B0304020202020204" pitchFamily="34" charset="0"/>
                        </a:rPr>
                        <a:t>Tarif Public HT</a:t>
                      </a:r>
                    </a:p>
                  </a:txBody>
                  <a:tcPr>
                    <a:solidFill>
                      <a:srgbClr val="9C121A"/>
                    </a:solidFill>
                  </a:tcPr>
                </a:tc>
                <a:tc>
                  <a:txBody>
                    <a:bodyPr/>
                    <a:lstStyle/>
                    <a:p>
                      <a:pPr algn="ctr"/>
                      <a:r>
                        <a:rPr lang="fr-FR" sz="1200" b="1" dirty="0">
                          <a:latin typeface="Avenir Next LT Pro Light" panose="020B0304020202020204" pitchFamily="34" charset="0"/>
                        </a:rPr>
                        <a:t>Tarif Pro HT</a:t>
                      </a:r>
                      <a:br>
                        <a:rPr lang="fr-FR" sz="1400" b="0" dirty="0">
                          <a:latin typeface="Avenir Next LT Pro Light" panose="020B0304020202020204" pitchFamily="34" charset="0"/>
                        </a:rPr>
                      </a:br>
                      <a:r>
                        <a:rPr lang="fr-FR" sz="1000" b="0" dirty="0">
                          <a:latin typeface="Avenir Next LT Pro Light" panose="020B0304020202020204" pitchFamily="34" charset="0"/>
                        </a:rPr>
                        <a:t>1 Service de base -20%</a:t>
                      </a:r>
                    </a:p>
                  </a:txBody>
                  <a:tcPr>
                    <a:solidFill>
                      <a:srgbClr val="9C121A"/>
                    </a:solidFill>
                  </a:tcPr>
                </a:tc>
                <a:tc>
                  <a:txBody>
                    <a:bodyPr/>
                    <a:lstStyle/>
                    <a:p>
                      <a:pPr algn="ctr"/>
                      <a:r>
                        <a:rPr lang="fr-FR" sz="1200" b="1" dirty="0">
                          <a:latin typeface="Avenir Next LT Pro Light" panose="020B0304020202020204" pitchFamily="34" charset="0"/>
                        </a:rPr>
                        <a:t>Tarif Pro HT</a:t>
                      </a:r>
                      <a:br>
                        <a:rPr lang="fr-FR" sz="1400" b="0" dirty="0">
                          <a:latin typeface="Avenir Next LT Pro Light" panose="020B0304020202020204" pitchFamily="34" charset="0"/>
                        </a:rPr>
                      </a:br>
                      <a:r>
                        <a:rPr lang="fr-FR" sz="1000" b="0" dirty="0">
                          <a:latin typeface="Avenir Next LT Pro Light" panose="020B0304020202020204" pitchFamily="34" charset="0"/>
                        </a:rPr>
                        <a:t>2 Abonné –40%</a:t>
                      </a:r>
                    </a:p>
                  </a:txBody>
                  <a:tcPr>
                    <a:solidFill>
                      <a:srgbClr val="9C121A"/>
                    </a:solidFill>
                  </a:tcPr>
                </a:tc>
                <a:extLst>
                  <a:ext uri="{0D108BD9-81ED-4DB2-BD59-A6C34878D82A}">
                    <a16:rowId xmlns:a16="http://schemas.microsoft.com/office/drawing/2014/main" val="4059938134"/>
                  </a:ext>
                </a:extLst>
              </a:tr>
              <a:tr h="370840">
                <a:tc>
                  <a:txBody>
                    <a:bodyPr/>
                    <a:lstStyle/>
                    <a:p>
                      <a:r>
                        <a:rPr lang="fr-FR" sz="1400" b="1" dirty="0">
                          <a:latin typeface="Avenir Next LT Pro Light" panose="020B0304020202020204" pitchFamily="34" charset="0"/>
                        </a:rPr>
                        <a:t>Forfait salle de bain</a:t>
                      </a:r>
                    </a:p>
                  </a:txBody>
                  <a:tcPr>
                    <a:solidFill>
                      <a:schemeClr val="bg1">
                        <a:lumMod val="75000"/>
                      </a:schemeClr>
                    </a:solidFill>
                  </a:tcPr>
                </a:tc>
                <a:tc>
                  <a:txBody>
                    <a:bodyPr/>
                    <a:lstStyle/>
                    <a:p>
                      <a:pPr algn="ctr"/>
                      <a:r>
                        <a:rPr lang="fr-FR" sz="1300" b="1" dirty="0">
                          <a:latin typeface="Avenir Next LT Pro Light" panose="020B0304020202020204" pitchFamily="34" charset="0"/>
                        </a:rPr>
                        <a:t>99€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79€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59€ HT</a:t>
                      </a:r>
                    </a:p>
                  </a:txBody>
                  <a:tcPr>
                    <a:solidFill>
                      <a:schemeClr val="bg1">
                        <a:lumMod val="75000"/>
                      </a:schemeClr>
                    </a:solidFill>
                  </a:tcPr>
                </a:tc>
                <a:extLst>
                  <a:ext uri="{0D108BD9-81ED-4DB2-BD59-A6C34878D82A}">
                    <a16:rowId xmlns:a16="http://schemas.microsoft.com/office/drawing/2014/main" val="1280089812"/>
                  </a:ext>
                </a:extLst>
              </a:tr>
              <a:tr h="370840">
                <a:tc>
                  <a:txBody>
                    <a:bodyPr/>
                    <a:lstStyle/>
                    <a:p>
                      <a:r>
                        <a:rPr lang="fr-FR" sz="1400" b="1" dirty="0">
                          <a:latin typeface="Avenir Next LT Pro Light" panose="020B0304020202020204" pitchFamily="34" charset="0"/>
                        </a:rPr>
                        <a:t>Forfait cuisine ou une pièce : Chambre – Dressing…</a:t>
                      </a:r>
                    </a:p>
                  </a:txBody>
                  <a:tcPr>
                    <a:solidFill>
                      <a:schemeClr val="bg1">
                        <a:lumMod val="75000"/>
                      </a:schemeClr>
                    </a:solidFill>
                  </a:tcPr>
                </a:tc>
                <a:tc>
                  <a:txBody>
                    <a:bodyPr/>
                    <a:lstStyle/>
                    <a:p>
                      <a:pPr algn="ctr"/>
                      <a:r>
                        <a:rPr lang="fr-FR" sz="1300" b="1" dirty="0">
                          <a:latin typeface="Avenir Next LT Pro Light" panose="020B0304020202020204" pitchFamily="34" charset="0"/>
                        </a:rPr>
                        <a:t>99€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79€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59€ HT</a:t>
                      </a:r>
                    </a:p>
                  </a:txBody>
                  <a:tcPr>
                    <a:solidFill>
                      <a:schemeClr val="bg1">
                        <a:lumMod val="75000"/>
                      </a:schemeClr>
                    </a:solidFill>
                  </a:tcPr>
                </a:tc>
                <a:extLst>
                  <a:ext uri="{0D108BD9-81ED-4DB2-BD59-A6C34878D82A}">
                    <a16:rowId xmlns:a16="http://schemas.microsoft.com/office/drawing/2014/main" val="1132314873"/>
                  </a:ext>
                </a:extLst>
              </a:tr>
              <a:tr h="370840">
                <a:tc>
                  <a:txBody>
                    <a:bodyPr/>
                    <a:lstStyle/>
                    <a:p>
                      <a:r>
                        <a:rPr lang="fr-FR" sz="1400" b="1" dirty="0">
                          <a:latin typeface="Avenir Next LT Pro Light" panose="020B0304020202020204" pitchFamily="34" charset="0"/>
                        </a:rPr>
                        <a:t>Forfait T1 ou pièce à vivre</a:t>
                      </a:r>
                      <a:r>
                        <a:rPr lang="fr-FR" sz="1200" b="1" dirty="0">
                          <a:latin typeface="Avenir Next LT Pro Light" panose="020B0304020202020204" pitchFamily="34" charset="0"/>
                        </a:rPr>
                        <a:t> : Entrée, salon, salle à manger, cuisine équipée</a:t>
                      </a:r>
                    </a:p>
                  </a:txBody>
                  <a:tcPr>
                    <a:solidFill>
                      <a:schemeClr val="bg1">
                        <a:lumMod val="75000"/>
                      </a:schemeClr>
                    </a:solidFill>
                  </a:tcPr>
                </a:tc>
                <a:tc>
                  <a:txBody>
                    <a:bodyPr/>
                    <a:lstStyle/>
                    <a:p>
                      <a:pPr algn="ctr"/>
                      <a:r>
                        <a:rPr lang="fr-FR" sz="1300" b="1" dirty="0">
                          <a:latin typeface="Avenir Next LT Pro Light" panose="020B0304020202020204" pitchFamily="34" charset="0"/>
                        </a:rPr>
                        <a:t>350€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280€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210€ HT</a:t>
                      </a:r>
                    </a:p>
                  </a:txBody>
                  <a:tcPr>
                    <a:solidFill>
                      <a:schemeClr val="bg1">
                        <a:lumMod val="75000"/>
                      </a:schemeClr>
                    </a:solidFill>
                  </a:tcPr>
                </a:tc>
                <a:extLst>
                  <a:ext uri="{0D108BD9-81ED-4DB2-BD59-A6C34878D82A}">
                    <a16:rowId xmlns:a16="http://schemas.microsoft.com/office/drawing/2014/main" val="1134061509"/>
                  </a:ext>
                </a:extLst>
              </a:tr>
              <a:tr h="370840">
                <a:tc>
                  <a:txBody>
                    <a:bodyPr/>
                    <a:lstStyle/>
                    <a:p>
                      <a:r>
                        <a:rPr lang="fr-FR" sz="1400" b="1" dirty="0">
                          <a:latin typeface="Avenir Next LT Pro Light" panose="020B0304020202020204" pitchFamily="34" charset="0"/>
                        </a:rPr>
                        <a:t>Forfait T2</a:t>
                      </a:r>
                    </a:p>
                  </a:txBody>
                  <a:tcPr>
                    <a:solidFill>
                      <a:schemeClr val="bg1">
                        <a:lumMod val="75000"/>
                      </a:schemeClr>
                    </a:solidFill>
                  </a:tcPr>
                </a:tc>
                <a:tc>
                  <a:txBody>
                    <a:bodyPr/>
                    <a:lstStyle/>
                    <a:p>
                      <a:pPr algn="ctr"/>
                      <a:r>
                        <a:rPr lang="fr-FR" sz="1300" b="1" dirty="0">
                          <a:latin typeface="Avenir Next LT Pro Light" panose="020B0304020202020204" pitchFamily="34" charset="0"/>
                        </a:rPr>
                        <a:t>450€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360€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270€ HT</a:t>
                      </a:r>
                    </a:p>
                  </a:txBody>
                  <a:tcPr>
                    <a:solidFill>
                      <a:schemeClr val="bg1">
                        <a:lumMod val="75000"/>
                      </a:schemeClr>
                    </a:solidFill>
                  </a:tcPr>
                </a:tc>
                <a:extLst>
                  <a:ext uri="{0D108BD9-81ED-4DB2-BD59-A6C34878D82A}">
                    <a16:rowId xmlns:a16="http://schemas.microsoft.com/office/drawing/2014/main" val="1696540090"/>
                  </a:ext>
                </a:extLst>
              </a:tr>
              <a:tr h="370840">
                <a:tc>
                  <a:txBody>
                    <a:bodyPr/>
                    <a:lstStyle/>
                    <a:p>
                      <a:r>
                        <a:rPr lang="fr-FR" sz="1400" b="1" dirty="0">
                          <a:latin typeface="Avenir Next LT Pro Light" panose="020B0304020202020204" pitchFamily="34" charset="0"/>
                        </a:rPr>
                        <a:t>Forfait T3</a:t>
                      </a:r>
                    </a:p>
                  </a:txBody>
                  <a:tcPr>
                    <a:solidFill>
                      <a:schemeClr val="bg1">
                        <a:lumMod val="75000"/>
                      </a:schemeClr>
                    </a:solidFill>
                  </a:tcPr>
                </a:tc>
                <a:tc>
                  <a:txBody>
                    <a:bodyPr/>
                    <a:lstStyle/>
                    <a:p>
                      <a:pPr algn="ctr"/>
                      <a:r>
                        <a:rPr lang="fr-FR" sz="1300" b="1" dirty="0">
                          <a:latin typeface="Avenir Next LT Pro Light" panose="020B0304020202020204" pitchFamily="34" charset="0"/>
                        </a:rPr>
                        <a:t>580€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464€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348€ HT</a:t>
                      </a:r>
                    </a:p>
                  </a:txBody>
                  <a:tcPr>
                    <a:solidFill>
                      <a:schemeClr val="bg1">
                        <a:lumMod val="75000"/>
                      </a:schemeClr>
                    </a:solidFill>
                  </a:tcPr>
                </a:tc>
                <a:extLst>
                  <a:ext uri="{0D108BD9-81ED-4DB2-BD59-A6C34878D82A}">
                    <a16:rowId xmlns:a16="http://schemas.microsoft.com/office/drawing/2014/main" val="714736374"/>
                  </a:ext>
                </a:extLst>
              </a:tr>
              <a:tr h="370840">
                <a:tc>
                  <a:txBody>
                    <a:bodyPr/>
                    <a:lstStyle/>
                    <a:p>
                      <a:r>
                        <a:rPr lang="fr-FR" sz="1400" b="1" dirty="0">
                          <a:latin typeface="Avenir Next LT Pro Light" panose="020B0304020202020204" pitchFamily="34" charset="0"/>
                        </a:rPr>
                        <a:t>Forfait T4</a:t>
                      </a:r>
                    </a:p>
                  </a:txBody>
                  <a:tcPr>
                    <a:solidFill>
                      <a:schemeClr val="bg1">
                        <a:lumMod val="75000"/>
                      </a:schemeClr>
                    </a:solidFill>
                  </a:tcPr>
                </a:tc>
                <a:tc>
                  <a:txBody>
                    <a:bodyPr/>
                    <a:lstStyle/>
                    <a:p>
                      <a:pPr algn="ctr"/>
                      <a:r>
                        <a:rPr lang="fr-FR" sz="1300" b="1" dirty="0">
                          <a:latin typeface="Avenir Next LT Pro Light" panose="020B0304020202020204" pitchFamily="34" charset="0"/>
                        </a:rPr>
                        <a:t>695€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556€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417€ HT</a:t>
                      </a:r>
                    </a:p>
                  </a:txBody>
                  <a:tcPr>
                    <a:solidFill>
                      <a:schemeClr val="bg1">
                        <a:lumMod val="75000"/>
                      </a:schemeClr>
                    </a:solidFill>
                  </a:tcPr>
                </a:tc>
                <a:extLst>
                  <a:ext uri="{0D108BD9-81ED-4DB2-BD59-A6C34878D82A}">
                    <a16:rowId xmlns:a16="http://schemas.microsoft.com/office/drawing/2014/main" val="4037361737"/>
                  </a:ext>
                </a:extLst>
              </a:tr>
              <a:tr h="370840">
                <a:tc>
                  <a:txBody>
                    <a:bodyPr/>
                    <a:lstStyle/>
                    <a:p>
                      <a:r>
                        <a:rPr lang="fr-FR" sz="1400" b="1" dirty="0">
                          <a:latin typeface="Avenir Next LT Pro Light" panose="020B0304020202020204" pitchFamily="34" charset="0"/>
                        </a:rPr>
                        <a:t>Forfait T5</a:t>
                      </a:r>
                    </a:p>
                  </a:txBody>
                  <a:tcPr>
                    <a:solidFill>
                      <a:schemeClr val="bg1">
                        <a:lumMod val="75000"/>
                      </a:schemeClr>
                    </a:solidFill>
                  </a:tcPr>
                </a:tc>
                <a:tc>
                  <a:txBody>
                    <a:bodyPr/>
                    <a:lstStyle/>
                    <a:p>
                      <a:pPr algn="ctr"/>
                      <a:r>
                        <a:rPr lang="fr-FR" sz="1300" b="1" dirty="0">
                          <a:latin typeface="Avenir Next LT Pro Light" panose="020B0304020202020204" pitchFamily="34" charset="0"/>
                        </a:rPr>
                        <a:t>835€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668€ HT</a:t>
                      </a:r>
                    </a:p>
                  </a:txBody>
                  <a:tcPr>
                    <a:solidFill>
                      <a:schemeClr val="bg1">
                        <a:lumMod val="75000"/>
                      </a:schemeClr>
                    </a:solidFill>
                  </a:tcPr>
                </a:tc>
                <a:tc>
                  <a:txBody>
                    <a:bodyPr/>
                    <a:lstStyle/>
                    <a:p>
                      <a:pPr algn="ctr"/>
                      <a:r>
                        <a:rPr lang="fr-FR" sz="1300" b="1" dirty="0">
                          <a:latin typeface="Avenir Next LT Pro Light" panose="020B0304020202020204" pitchFamily="34" charset="0"/>
                        </a:rPr>
                        <a:t>501€ HT</a:t>
                      </a:r>
                    </a:p>
                  </a:txBody>
                  <a:tcPr>
                    <a:solidFill>
                      <a:schemeClr val="bg1">
                        <a:lumMod val="75000"/>
                      </a:schemeClr>
                    </a:solidFill>
                  </a:tcPr>
                </a:tc>
                <a:extLst>
                  <a:ext uri="{0D108BD9-81ED-4DB2-BD59-A6C34878D82A}">
                    <a16:rowId xmlns:a16="http://schemas.microsoft.com/office/drawing/2014/main" val="1597524022"/>
                  </a:ext>
                </a:extLst>
              </a:tr>
            </a:tbl>
          </a:graphicData>
        </a:graphic>
      </p:graphicFrame>
      <p:sp>
        <p:nvSpPr>
          <p:cNvPr id="8" name="Espace réservé du pied de page 3">
            <a:extLst>
              <a:ext uri="{FF2B5EF4-FFF2-40B4-BE49-F238E27FC236}">
                <a16:creationId xmlns:a16="http://schemas.microsoft.com/office/drawing/2014/main" id="{71A080D2-CFF4-41F8-8597-323529313F21}"/>
              </a:ext>
            </a:extLst>
          </p:cNvPr>
          <p:cNvSpPr txBox="1">
            <a:spLocks/>
          </p:cNvSpPr>
          <p:nvPr/>
        </p:nvSpPr>
        <p:spPr>
          <a:xfrm>
            <a:off x="0" y="243462"/>
            <a:ext cx="12192000" cy="365125"/>
          </a:xfrm>
          <a:prstGeom prst="rect">
            <a:avLst/>
          </a:prstGeom>
        </p:spPr>
        <p:txBody>
          <a:bodyPr vert="horz" lIns="91440" tIns="45720" rIns="91440" bIns="45720" rtlCol="0" anchor="b"/>
          <a:lstStyle>
            <a:defPPr rtl="0">
              <a:defRPr lang="fr-fr"/>
            </a:defPPr>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solidFill>
                  <a:srgbClr val="9C121A"/>
                </a:solidFill>
                <a:effectLst/>
                <a:latin typeface="Avenir Next LT Pro Light" panose="020B0304020202020204" pitchFamily="34" charset="0"/>
              </a:rPr>
              <a:t>Les Ateliers BOUILLON  -  Créateur d’intérieur depuis 1987</a:t>
            </a:r>
          </a:p>
        </p:txBody>
      </p:sp>
      <p:sp>
        <p:nvSpPr>
          <p:cNvPr id="9" name="ZoneTexte 8">
            <a:extLst>
              <a:ext uri="{FF2B5EF4-FFF2-40B4-BE49-F238E27FC236}">
                <a16:creationId xmlns:a16="http://schemas.microsoft.com/office/drawing/2014/main" id="{CBD0A613-8939-4E2B-A2D9-4BF993422AB0}"/>
              </a:ext>
            </a:extLst>
          </p:cNvPr>
          <p:cNvSpPr txBox="1"/>
          <p:nvPr/>
        </p:nvSpPr>
        <p:spPr>
          <a:xfrm>
            <a:off x="3048965" y="6136262"/>
            <a:ext cx="6094070" cy="1015663"/>
          </a:xfrm>
          <a:prstGeom prst="rect">
            <a:avLst/>
          </a:prstGeom>
          <a:noFill/>
        </p:spPr>
        <p:txBody>
          <a:bodyPr wrap="square">
            <a:spAutoFit/>
          </a:bodyPr>
          <a:lstStyle/>
          <a:p>
            <a:pPr algn="ctr"/>
            <a:r>
              <a:rPr lang="fr-FR" sz="1400" dirty="0">
                <a:solidFill>
                  <a:schemeClr val="bg1"/>
                </a:solidFill>
                <a:latin typeface="Calibri" panose="020F0502020204030204" pitchFamily="34" charset="0"/>
                <a:cs typeface="Calibri" panose="020F0502020204030204" pitchFamily="34" charset="0"/>
              </a:rPr>
              <a:t>Nombre d’images illimitées - </a:t>
            </a:r>
            <a:r>
              <a:rPr lang="fr-FR" sz="1200" dirty="0">
                <a:solidFill>
                  <a:schemeClr val="bg1"/>
                </a:solidFill>
                <a:latin typeface="Avenir Next LT Pro Light" panose="020B0304020202020204" pitchFamily="34" charset="0"/>
              </a:rPr>
              <a:t>Modifications</a:t>
            </a:r>
            <a:r>
              <a:rPr lang="fr-FR" sz="1400" dirty="0">
                <a:solidFill>
                  <a:schemeClr val="bg1"/>
                </a:solidFill>
                <a:latin typeface="Calibri" panose="020F0502020204030204" pitchFamily="34" charset="0"/>
                <a:cs typeface="Calibri" panose="020F0502020204030204" pitchFamily="34" charset="0"/>
              </a:rPr>
              <a:t> illimitées sur winner</a:t>
            </a:r>
          </a:p>
          <a:p>
            <a:pPr algn="ctr"/>
            <a:r>
              <a:rPr lang="fr-FR" sz="1400" dirty="0">
                <a:solidFill>
                  <a:schemeClr val="bg1"/>
                </a:solidFill>
                <a:latin typeface="Calibri" panose="020F0502020204030204" pitchFamily="34" charset="0"/>
                <a:cs typeface="Calibri" panose="020F0502020204030204" pitchFamily="34" charset="0"/>
              </a:rPr>
              <a:t>Pour les 3D intérieur &amp; Extérieur sur 3Ds Max - Sur devis - Nous consulter </a:t>
            </a:r>
          </a:p>
          <a:p>
            <a:pPr algn="ctr"/>
            <a:endParaRPr lang="fr-FR" sz="1400" dirty="0">
              <a:solidFill>
                <a:schemeClr val="bg1"/>
              </a:solidFill>
              <a:latin typeface="Calibri" panose="020F0502020204030204" pitchFamily="34" charset="0"/>
              <a:cs typeface="Calibri" panose="020F0502020204030204" pitchFamily="34" charset="0"/>
            </a:endParaRPr>
          </a:p>
          <a:p>
            <a:pPr algn="ctr"/>
            <a:endParaRPr lang="fr-FR" sz="1800" dirty="0">
              <a:solidFill>
                <a:srgbClr val="404040"/>
              </a:solidFill>
              <a:latin typeface="Calibri" panose="020F0502020204030204" pitchFamily="34" charset="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0778F6FD-DBF7-1747-B41C-283A121A2407}"/>
              </a:ext>
            </a:extLst>
          </p:cNvPr>
          <p:cNvSpPr>
            <a:spLocks noGrp="1"/>
          </p:cNvSpPr>
          <p:nvPr>
            <p:ph type="sldNum" sz="quarter" idx="12"/>
          </p:nvPr>
        </p:nvSpPr>
        <p:spPr/>
        <p:txBody>
          <a:bodyPr/>
          <a:lstStyle/>
          <a:p>
            <a:pPr rtl="0"/>
            <a:fld id="{34B7E4EF-A1BD-40F4-AB7B-04F084DD991D}" type="slidenum">
              <a:rPr lang="fr-FR" noProof="0" smtClean="0"/>
              <a:t>9</a:t>
            </a:fld>
            <a:endParaRPr lang="fr-FR" noProof="0" dirty="0"/>
          </a:p>
        </p:txBody>
      </p:sp>
    </p:spTree>
    <p:extLst>
      <p:ext uri="{BB962C8B-B14F-4D97-AF65-F5344CB8AC3E}">
        <p14:creationId xmlns:p14="http://schemas.microsoft.com/office/powerpoint/2010/main" val="237427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41242D"/>
      </a:dk2>
      <a:lt2>
        <a:srgbClr val="E2E2E8"/>
      </a:lt2>
      <a:accent1>
        <a:srgbClr val="A5A27D"/>
      </a:accent1>
      <a:accent2>
        <a:srgbClr val="B79A7A"/>
      </a:accent2>
      <a:accent3>
        <a:srgbClr val="C2948F"/>
      </a:accent3>
      <a:accent4>
        <a:srgbClr val="BA7F91"/>
      </a:accent4>
      <a:accent5>
        <a:srgbClr val="C390B5"/>
      </a:accent5>
      <a:accent6>
        <a:srgbClr val="B17FBA"/>
      </a:accent6>
      <a:hlink>
        <a:srgbClr val="6D71B0"/>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2167487_TF89747358.potx" id="{2042F05E-9825-4DD3-B5E1-43EA2B0EAF01}" vid="{021290F9-ACD1-40B8-9112-9D1BB441AEC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5E4A76-0180-4CD0-B081-82F74A33613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243E30-12F4-4BE3-B27D-23AB115E9D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Enseignez les présentations de cours</Template>
  <TotalTime>0</TotalTime>
  <Words>3141</Words>
  <Application>Microsoft Macintosh PowerPoint</Application>
  <PresentationFormat>Grand écran</PresentationFormat>
  <Paragraphs>472</Paragraphs>
  <Slides>31</Slides>
  <Notes>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Arial</vt:lpstr>
      <vt:lpstr>Arimo</vt:lpstr>
      <vt:lpstr>Avenir Next LT Pro Light</vt:lpstr>
      <vt:lpstr>Calibri</vt:lpstr>
      <vt:lpstr>Castellar</vt:lpstr>
      <vt:lpstr>Garamond</vt:lpstr>
      <vt:lpstr>OpenSans</vt:lpstr>
      <vt:lpstr>Times New Roman</vt:lpstr>
      <vt:lpstr>Wingdings</vt:lpstr>
      <vt:lpstr>SavonVTI</vt:lpstr>
      <vt:lpstr>Présentation PowerPoint</vt:lpstr>
      <vt:lpstr>Présentation</vt:lpstr>
      <vt:lpstr>Le concept</vt:lpstr>
      <vt:lpstr>Pourquoi un plan 3D meublé, agencé, décoré ?</vt:lpstr>
      <vt:lpstr>La 3D, option 360°</vt:lpstr>
      <vt:lpstr>Les éléments à fournir</vt:lpstr>
      <vt:lpstr>Présentation PowerPoint</vt:lpstr>
      <vt:lpstr>Présentation PowerPoint</vt:lpstr>
      <vt:lpstr>Présentation PowerPoint</vt:lpstr>
      <vt:lpstr>Les modalités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Nouveau service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2020-05-15T07:51:29Z</dcterms:created>
  <dcterms:modified xsi:type="dcterms:W3CDTF">2024-05-21T09:24:34Z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